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8"/>
  </p:notesMasterIdLst>
  <p:sldIdLst>
    <p:sldId id="287" r:id="rId2"/>
    <p:sldId id="264" r:id="rId3"/>
    <p:sldId id="292" r:id="rId4"/>
    <p:sldId id="323" r:id="rId5"/>
    <p:sldId id="293" r:id="rId6"/>
    <p:sldId id="295" r:id="rId7"/>
    <p:sldId id="320" r:id="rId8"/>
    <p:sldId id="303" r:id="rId9"/>
    <p:sldId id="294" r:id="rId10"/>
    <p:sldId id="305" r:id="rId11"/>
    <p:sldId id="306" r:id="rId12"/>
    <p:sldId id="299" r:id="rId13"/>
    <p:sldId id="308" r:id="rId14"/>
    <p:sldId id="307" r:id="rId15"/>
    <p:sldId id="314" r:id="rId16"/>
    <p:sldId id="324" r:id="rId17"/>
    <p:sldId id="300" r:id="rId18"/>
    <p:sldId id="319" r:id="rId19"/>
    <p:sldId id="317" r:id="rId20"/>
    <p:sldId id="332" r:id="rId21"/>
    <p:sldId id="331" r:id="rId22"/>
    <p:sldId id="301" r:id="rId23"/>
    <p:sldId id="330" r:id="rId24"/>
    <p:sldId id="329" r:id="rId25"/>
    <p:sldId id="327" r:id="rId26"/>
    <p:sldId id="328" r:id="rId27"/>
  </p:sldIdLst>
  <p:sldSz cx="12192000" cy="6858000"/>
  <p:notesSz cx="6797675" cy="9926638"/>
  <p:embeddedFontLst>
    <p:embeddedFont>
      <p:font typeface="HY헤드라인M" panose="02030600000101010101" pitchFamily="18" charset="-127"/>
      <p:regular r:id="rId29"/>
    </p:embeddedFont>
    <p:embeddedFont>
      <p:font typeface="KBIZ한마음고딕 R" panose="02020503020101020101" pitchFamily="18" charset="-127"/>
      <p:regular r:id="rId30"/>
    </p:embeddedFont>
    <p:embeddedFont>
      <p:font typeface="KoPubWorld돋움체 Medium" panose="020B0600000101010101" charset="-127"/>
      <p:regular r:id="rId31"/>
    </p:embeddedFont>
    <p:embeddedFont>
      <p:font typeface="나눔고딕" panose="020B0600000101010101" charset="-127"/>
      <p:regular r:id="rId32"/>
      <p:bold r:id="rId33"/>
    </p:embeddedFont>
    <p:embeddedFont>
      <p:font typeface="나눔스퀘어_ac ExtraBold" panose="020B0600000101010101" pitchFamily="50" charset="-127"/>
      <p:bold r:id="rId34"/>
    </p:embeddedFont>
    <p:embeddedFont>
      <p:font typeface="Bauhaus 93" panose="04030905020B02020C02" pitchFamily="82" charset="0"/>
      <p:regular r:id="rId35"/>
    </p:embeddedFont>
    <p:embeddedFont>
      <p:font typeface="Franklin Gothic Heavy" panose="020B0903020102020204" pitchFamily="34" charset="0"/>
      <p:regular r:id="rId36"/>
      <p:italic r:id="rId37"/>
    </p:embeddedFont>
    <p:embeddedFont>
      <p:font typeface="HY견고딕" panose="02030600000101010101" pitchFamily="18" charset="-127"/>
      <p:regular r:id="rId38"/>
    </p:embeddedFont>
    <p:embeddedFont>
      <p:font typeface="Lucida Console" panose="020B0609040504020204" pitchFamily="49" charset="0"/>
      <p:regular r:id="rId39"/>
    </p:embeddedFont>
    <p:embeddedFont>
      <p:font typeface="경기천년제목 Bold" panose="02020803020101020101" pitchFamily="18" charset="-127"/>
      <p:bold r:id="rId40"/>
    </p:embeddedFont>
    <p:embeddedFont>
      <p:font typeface="경기천년제목 Medium" panose="02020603020101020101" pitchFamily="18" charset="-127"/>
      <p:regular r:id="rId41"/>
    </p:embeddedFont>
    <p:embeddedFont>
      <p:font typeface="경기천년제목V Bold" panose="02020803020101020101" pitchFamily="18" charset="-127"/>
      <p:bold r:id="rId42"/>
    </p:embeddedFont>
    <p:embeddedFont>
      <p:font typeface="나눔스퀘어 ExtraBold" panose="020B0600000101010101" pitchFamily="50" charset="-127"/>
      <p:bold r:id="rId43"/>
    </p:embeddedFont>
    <p:embeddedFont>
      <p:font typeface="나눔스퀘어_ac Bold" panose="020B0600000101010101" pitchFamily="50" charset="-127"/>
      <p:bold r:id="rId44"/>
    </p:embeddedFont>
    <p:embeddedFont>
      <p:font typeface="맑은 고딕" panose="020B0503020000020004" pitchFamily="50" charset="-127"/>
      <p:regular r:id="rId45"/>
      <p:bold r:id="rId4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 혁재" initials="이혁" lastIdx="1" clrIdx="0">
    <p:extLst>
      <p:ext uri="{19B8F6BF-5375-455C-9EA6-DF929625EA0E}">
        <p15:presenceInfo xmlns:p15="http://schemas.microsoft.com/office/powerpoint/2012/main" userId="16a404f80339b31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DC86"/>
    <a:srgbClr val="88CFD9"/>
    <a:srgbClr val="F2BA70"/>
    <a:srgbClr val="EC7687"/>
    <a:srgbClr val="5CA47E"/>
    <a:srgbClr val="ED7D31"/>
    <a:srgbClr val="2E75B6"/>
    <a:srgbClr val="E3B91D"/>
    <a:srgbClr val="99FF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34" autoAdjust="0"/>
    <p:restoredTop sz="86700" autoAdjust="0"/>
  </p:normalViewPr>
  <p:slideViewPr>
    <p:cSldViewPr snapToGrid="0" showGuides="1">
      <p:cViewPr varScale="1">
        <p:scale>
          <a:sx n="59" d="100"/>
          <a:sy n="59" d="100"/>
        </p:scale>
        <p:origin x="113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E793DA-B02C-4C42-9760-40F495DA40F8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104385-C842-4B65-9336-64B8CDEF94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943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간단한 인사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017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이를 좀더 한눈에 보기</a:t>
            </a:r>
            <a:r>
              <a:rPr lang="en-US" altLang="ko-KR" baseline="0" dirty="0"/>
              <a:t> </a:t>
            </a:r>
            <a:r>
              <a:rPr lang="ko-KR" altLang="en-US" baseline="0" dirty="0"/>
              <a:t>좋은 </a:t>
            </a:r>
            <a:r>
              <a:rPr lang="ko-KR" altLang="en-US" baseline="0" dirty="0" err="1"/>
              <a:t>플로우차트로</a:t>
            </a:r>
            <a:r>
              <a:rPr lang="ko-KR" altLang="en-US" baseline="0" dirty="0"/>
              <a:t> 표현하면 이렇게 되겠습니다</a:t>
            </a:r>
            <a:r>
              <a:rPr lang="en-US" altLang="ko-KR" baseline="0" dirty="0"/>
              <a:t>. (</a:t>
            </a:r>
            <a:r>
              <a:rPr lang="ko-KR" altLang="en-US" baseline="0" dirty="0"/>
              <a:t>프레젠테이션에서 확인하기 어려우면 좀더 확대해서 보여드리겠습니다</a:t>
            </a:r>
            <a:r>
              <a:rPr lang="en-US" altLang="ko-KR" baseline="0" dirty="0"/>
              <a:t>.)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675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개요 </a:t>
            </a:r>
            <a:r>
              <a:rPr lang="en-US" altLang="ko-KR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200" b="1" i="0" baseline="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컨셉</a:t>
            </a:r>
            <a:r>
              <a:rPr lang="en-US" altLang="ko-KR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훈련 내용과의 관련성</a:t>
            </a:r>
            <a:r>
              <a:rPr lang="en-US" altLang="ko-KR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등</a:t>
            </a:r>
            <a:endParaRPr lang="en-US" altLang="ko-KR" sz="1200" b="1" i="0" baseline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200" b="1" i="0" baseline="0" dirty="0">
              <a:solidFill>
                <a:schemeClr val="tx1"/>
              </a:solidFill>
              <a:ea typeface="나눔고딕" panose="020D0604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선거패턴을 체계적으로 구조화하고 객관적이고 과학적인 선거 연구 유도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85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 </a:t>
            </a:r>
            <a:r>
              <a:rPr lang="en-US" altLang="ko-KR" dirty="0"/>
              <a:t>15</a:t>
            </a:r>
            <a:r>
              <a:rPr lang="ko-KR" altLang="en-US" dirty="0"/>
              <a:t>일 종료된 </a:t>
            </a:r>
            <a:r>
              <a:rPr lang="en-US" altLang="ko-KR" dirty="0"/>
              <a:t>21</a:t>
            </a:r>
            <a:r>
              <a:rPr lang="ko-KR" altLang="en-US" dirty="0"/>
              <a:t>대 총선은 그야말로 뜨거웠습니다</a:t>
            </a:r>
            <a:r>
              <a:rPr lang="en-US" altLang="ko-KR" dirty="0"/>
              <a:t>. </a:t>
            </a:r>
            <a:r>
              <a:rPr lang="ko-KR" altLang="en-US" dirty="0" err="1"/>
              <a:t>강도높은</a:t>
            </a:r>
            <a:r>
              <a:rPr lang="ko-KR" altLang="en-US" dirty="0"/>
              <a:t> 사회적 </a:t>
            </a:r>
            <a:r>
              <a:rPr lang="ko-KR" altLang="en-US" dirty="0" err="1"/>
              <a:t>거리두기가</a:t>
            </a:r>
            <a:r>
              <a:rPr lang="ko-KR" altLang="en-US" dirty="0"/>
              <a:t> 진행되는 와중에도 </a:t>
            </a:r>
            <a:r>
              <a:rPr lang="en-US" altLang="ko-KR" dirty="0"/>
              <a:t>66.2%</a:t>
            </a:r>
            <a:r>
              <a:rPr lang="ko-KR" altLang="en-US" dirty="0"/>
              <a:t>의 엄청난 투표율을 보여주며</a:t>
            </a:r>
            <a:r>
              <a:rPr lang="en-US" altLang="ko-KR" baseline="0" dirty="0"/>
              <a:t> 16</a:t>
            </a:r>
            <a:r>
              <a:rPr lang="ko-KR" altLang="en-US" baseline="0" dirty="0"/>
              <a:t>년만의 마의 </a:t>
            </a:r>
            <a:r>
              <a:rPr lang="en-US" altLang="ko-KR" baseline="0" dirty="0"/>
              <a:t>60%</a:t>
            </a:r>
            <a:r>
              <a:rPr lang="ko-KR" altLang="en-US" baseline="0" dirty="0"/>
              <a:t>대 투표율을 넘기는 저력을 보여주었습니다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뿐만 아니라 </a:t>
            </a:r>
            <a:r>
              <a:rPr lang="en-US" altLang="ko-KR" baseline="0" dirty="0"/>
              <a:t>16</a:t>
            </a:r>
            <a:r>
              <a:rPr lang="ko-KR" altLang="en-US" baseline="0" dirty="0"/>
              <a:t>년만의 과반 여당으로 비례의석을 포함하면 </a:t>
            </a:r>
            <a:r>
              <a:rPr lang="en-US" altLang="ko-KR" baseline="0" dirty="0"/>
              <a:t>180</a:t>
            </a:r>
            <a:r>
              <a:rPr lang="ko-KR" altLang="en-US" baseline="0" dirty="0"/>
              <a:t>석에 육박하는 공룡 여당의 출현을 예고하였으며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기존 거물 후보가 대거 탈락하는 초선의원 강세의 결과를 보였습니다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9732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2910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 </a:t>
            </a:r>
            <a:r>
              <a:rPr lang="en-US" altLang="ko-KR" dirty="0"/>
              <a:t>15</a:t>
            </a:r>
            <a:r>
              <a:rPr lang="ko-KR" altLang="en-US" dirty="0"/>
              <a:t>일 종료된 </a:t>
            </a:r>
            <a:r>
              <a:rPr lang="en-US" altLang="ko-KR" dirty="0"/>
              <a:t>21</a:t>
            </a:r>
            <a:r>
              <a:rPr lang="ko-KR" altLang="en-US" dirty="0"/>
              <a:t>대 총선은 그야말로 뜨거웠습니다</a:t>
            </a:r>
            <a:r>
              <a:rPr lang="en-US" altLang="ko-KR" dirty="0"/>
              <a:t>. </a:t>
            </a:r>
            <a:r>
              <a:rPr lang="ko-KR" altLang="en-US" dirty="0" err="1"/>
              <a:t>강도높은</a:t>
            </a:r>
            <a:r>
              <a:rPr lang="ko-KR" altLang="en-US" dirty="0"/>
              <a:t> 사회적 </a:t>
            </a:r>
            <a:r>
              <a:rPr lang="ko-KR" altLang="en-US" dirty="0" err="1"/>
              <a:t>거리두기가</a:t>
            </a:r>
            <a:r>
              <a:rPr lang="ko-KR" altLang="en-US" dirty="0"/>
              <a:t> 진행되는 와중에도 </a:t>
            </a:r>
            <a:r>
              <a:rPr lang="en-US" altLang="ko-KR" dirty="0"/>
              <a:t>66.2%</a:t>
            </a:r>
            <a:r>
              <a:rPr lang="ko-KR" altLang="en-US" dirty="0"/>
              <a:t>의 엄청난 투표율을 보여주며</a:t>
            </a:r>
            <a:r>
              <a:rPr lang="en-US" altLang="ko-KR" baseline="0" dirty="0"/>
              <a:t> 16</a:t>
            </a:r>
            <a:r>
              <a:rPr lang="ko-KR" altLang="en-US" baseline="0" dirty="0"/>
              <a:t>년만의 마의 </a:t>
            </a:r>
            <a:r>
              <a:rPr lang="en-US" altLang="ko-KR" baseline="0" dirty="0"/>
              <a:t>60%</a:t>
            </a:r>
            <a:r>
              <a:rPr lang="ko-KR" altLang="en-US" baseline="0" dirty="0"/>
              <a:t>대 투표율을 넘기는 저력을 보여주었습니다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뿐만 아니라 </a:t>
            </a:r>
            <a:r>
              <a:rPr lang="en-US" altLang="ko-KR" baseline="0" dirty="0"/>
              <a:t>16</a:t>
            </a:r>
            <a:r>
              <a:rPr lang="ko-KR" altLang="en-US" baseline="0" dirty="0"/>
              <a:t>년만의 과반 여당으로 비례의석을 포함하면 </a:t>
            </a:r>
            <a:r>
              <a:rPr lang="en-US" altLang="ko-KR" baseline="0" dirty="0"/>
              <a:t>180</a:t>
            </a:r>
            <a:r>
              <a:rPr lang="ko-KR" altLang="en-US" baseline="0" dirty="0"/>
              <a:t>석에 육박하는 공룡 여당의 출현을 예고하였으며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기존 거물 후보가 대거 탈락하는 초선의원 강세의 결과를 보였습니다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384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밖에도 </a:t>
            </a:r>
            <a:r>
              <a:rPr lang="en-US" altLang="ko-KR" dirty="0"/>
              <a:t>NLTK,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Natural Language Toolkit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이용하여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프로그래밍 언어로 작성된 영어의 기호 및 통계 자연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언어 처리를 위한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라이브러리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및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387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1971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indent="-285750" algn="l" defTabSz="914400" rtl="0" eaLnBrk="1" fontAlgn="ctr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altLang="ko-KR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수행 결과</a:t>
            </a:r>
            <a:r>
              <a:rPr lang="en-US" altLang="ko-KR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프로젝트 결과물이 도출된 과정을 세부적으로 기록</a:t>
            </a:r>
            <a:endParaRPr lang="en-US" altLang="ko-KR" sz="1200" b="1" i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indent="0" algn="l" defTabSz="914400" rtl="0" eaLnBrk="1" fontAlgn="ctr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sz="1200" b="1" i="0" spc="-5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  </a:t>
            </a:r>
            <a:r>
              <a:rPr lang="ko-KR" altLang="en-US" sz="1200" b="1" i="0" spc="-5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예시</a:t>
            </a:r>
            <a:r>
              <a:rPr lang="en-US" altLang="ko-KR" sz="1050" b="1" i="0" spc="-5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(10~13p)</a:t>
            </a:r>
            <a:r>
              <a:rPr lang="ko-KR" altLang="en-US" sz="1200" b="1" i="0" spc="-5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하나의 사례로 간단하게 제시한 것이므로</a:t>
            </a:r>
            <a:r>
              <a:rPr lang="en-US" altLang="ko-KR" sz="1200" b="1" i="0" spc="-5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i="0" spc="-5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성격에 따라 보다 자세하게 </a:t>
            </a:r>
            <a:r>
              <a:rPr lang="ko-KR" altLang="en-US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기록하며</a:t>
            </a:r>
            <a:r>
              <a:rPr lang="en-US" altLang="ko-KR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결과를 서술하는 과정에서는 논리성</a:t>
            </a:r>
            <a:r>
              <a:rPr lang="en-US" altLang="ko-KR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창의성</a:t>
            </a:r>
            <a:r>
              <a:rPr lang="en-US" altLang="ko-KR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완결성이 잘 드러나도록 한다</a:t>
            </a:r>
            <a:r>
              <a:rPr lang="en-US" altLang="ko-KR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marR="0" indent="0" algn="l" defTabSz="914400" rtl="0" eaLnBrk="1" fontAlgn="ctr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altLang="ko-KR" sz="900" b="1" i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indent="0" algn="l" defTabSz="914400" rtl="0" eaLnBrk="1" fontAlgn="ctr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논리성</a:t>
            </a:r>
            <a: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결과물을 도출하기 위해 논리적인 과정으로 구성된 정도를 의미</a:t>
            </a:r>
            <a: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b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</a:t>
            </a:r>
            <a:r>
              <a:rPr lang="ko-KR" altLang="en-US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예를 들어 산업 분야 및 연구 문헌 검토</a:t>
            </a:r>
            <a: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1100" b="0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0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선진사례 및 문헌 활용 등이 있음</a:t>
            </a:r>
            <a:endParaRPr lang="en-US" altLang="ko-KR" sz="1100" b="0" i="0" baseline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indent="0" algn="l" defTabSz="914400" rtl="0" eaLnBrk="1" fontAlgn="ctr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1100" b="0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창의성</a:t>
            </a:r>
            <a:r>
              <a:rPr lang="en-US" altLang="ko-KR" sz="1100" b="0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b="0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결과물이 이전의 결과물과 달리 획기적인 주제나 아이디어로 만들어진 정도를 의미</a:t>
            </a:r>
            <a:endParaRPr lang="en-US" altLang="ko-KR" sz="1100" b="0" i="0" baseline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indent="0" algn="l" defTabSz="914400" rtl="0" eaLnBrk="1" fontAlgn="ctr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1100" b="0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완결성</a:t>
            </a:r>
            <a:r>
              <a:rPr lang="en-US" altLang="ko-KR" sz="1100" b="0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b="0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결과물이 실습 주제와 과정에 맞게 완결성 있게 도출된 정도를 의미</a:t>
            </a:r>
            <a:endParaRPr lang="en-US" altLang="ko-KR" sz="1100" b="0" i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결과는 그 과정이 잘 드러날 수 있도록 데이터 가공 과정부터 활용까지 전체적인 프로세스를 확인할 수 있도록 단계별로 작성</a:t>
            </a:r>
            <a:endParaRPr lang="en-US" altLang="ko-KR" sz="1100" b="0" i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첨부 자료 예시</a:t>
            </a:r>
            <a: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결과물 사진 또는 동영상</a:t>
            </a:r>
            <a: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소스코드 등 </a:t>
            </a:r>
            <a:r>
              <a:rPr lang="ko-KR" altLang="en-US" sz="1100" b="0" i="0" u="sng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우수성이 </a:t>
            </a:r>
            <a:r>
              <a:rPr lang="ko-KR" altLang="en-US" sz="1100" b="0" i="0" u="sng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들어날</a:t>
            </a:r>
            <a:r>
              <a:rPr lang="ko-KR" altLang="en-US" sz="1100" b="0" i="0" u="sng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 있는 자료</a:t>
            </a:r>
            <a:endParaRPr lang="en-US" altLang="ko-KR" sz="1100" b="0" i="0" u="sng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8168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indent="-285750" algn="l" defTabSz="914400" rtl="0" eaLnBrk="1" fontAlgn="ctr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altLang="ko-KR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수행 결과</a:t>
            </a:r>
            <a:r>
              <a:rPr lang="en-US" altLang="ko-KR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프로젝트 결과물이 도출된 과정을 세부적으로 기록</a:t>
            </a:r>
            <a:endParaRPr lang="en-US" altLang="ko-KR" sz="1200" b="1" i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indent="0" algn="l" defTabSz="914400" rtl="0" eaLnBrk="1" fontAlgn="ctr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sz="1200" b="1" i="0" spc="-5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  </a:t>
            </a:r>
            <a:r>
              <a:rPr lang="ko-KR" altLang="en-US" sz="1200" b="1" i="0" spc="-5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예시</a:t>
            </a:r>
            <a:r>
              <a:rPr lang="en-US" altLang="ko-KR" sz="1050" b="1" i="0" spc="-5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(10~13p)</a:t>
            </a:r>
            <a:r>
              <a:rPr lang="ko-KR" altLang="en-US" sz="1200" b="1" i="0" spc="-5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하나의 사례로 간단하게 제시한 것이므로</a:t>
            </a:r>
            <a:r>
              <a:rPr lang="en-US" altLang="ko-KR" sz="1200" b="1" i="0" spc="-5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i="0" spc="-5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성격에 따라 보다 자세하게 </a:t>
            </a:r>
            <a:r>
              <a:rPr lang="ko-KR" altLang="en-US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기록하며</a:t>
            </a:r>
            <a:r>
              <a:rPr lang="en-US" altLang="ko-KR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결과를 서술하는 과정에서는 논리성</a:t>
            </a:r>
            <a:r>
              <a:rPr lang="en-US" altLang="ko-KR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창의성</a:t>
            </a:r>
            <a:r>
              <a:rPr lang="en-US" altLang="ko-KR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완결성이 잘 드러나도록 한다</a:t>
            </a:r>
            <a:r>
              <a:rPr lang="en-US" altLang="ko-KR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marR="0" indent="0" algn="l" defTabSz="914400" rtl="0" eaLnBrk="1" fontAlgn="ctr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altLang="ko-KR" sz="900" b="1" i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indent="0" algn="l" defTabSz="914400" rtl="0" eaLnBrk="1" fontAlgn="ctr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논리성</a:t>
            </a:r>
            <a: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결과물을 도출하기 위해 논리적인 과정으로 구성된 정도를 의미</a:t>
            </a:r>
            <a: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b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</a:t>
            </a:r>
            <a:r>
              <a:rPr lang="ko-KR" altLang="en-US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예를 들어 산업 분야 및 연구 문헌 검토</a:t>
            </a:r>
            <a: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1100" b="0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0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선진사례 및 문헌 활용 등이 있음</a:t>
            </a:r>
            <a:endParaRPr lang="en-US" altLang="ko-KR" sz="1100" b="0" i="0" baseline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indent="0" algn="l" defTabSz="914400" rtl="0" eaLnBrk="1" fontAlgn="ctr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1100" b="0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창의성</a:t>
            </a:r>
            <a:r>
              <a:rPr lang="en-US" altLang="ko-KR" sz="1100" b="0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b="0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결과물이 이전의 결과물과 달리 획기적인 주제나 아이디어로 만들어진 정도를 의미</a:t>
            </a:r>
            <a:endParaRPr lang="en-US" altLang="ko-KR" sz="1100" b="0" i="0" baseline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indent="0" algn="l" defTabSz="914400" rtl="0" eaLnBrk="1" fontAlgn="ctr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1100" b="0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완결성</a:t>
            </a:r>
            <a:r>
              <a:rPr lang="en-US" altLang="ko-KR" sz="1100" b="0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b="0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결과물이 실습 주제와 과정에 맞게 완결성 있게 도출된 정도를 의미</a:t>
            </a:r>
            <a:endParaRPr lang="en-US" altLang="ko-KR" sz="1100" b="0" i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결과는 그 과정이 잘 드러날 수 있도록 데이터 가공 과정부터 활용까지 전체적인 프로세스를 확인할 수 있도록 단계별로 작성</a:t>
            </a:r>
            <a:endParaRPr lang="en-US" altLang="ko-KR" sz="1100" b="0" i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첨부 자료 예시</a:t>
            </a:r>
            <a: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결과물 사진 또는 동영상</a:t>
            </a:r>
            <a: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소스코드 등 </a:t>
            </a:r>
            <a:r>
              <a:rPr lang="ko-KR" altLang="en-US" sz="1100" b="0" i="0" u="sng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우수성이 </a:t>
            </a:r>
            <a:r>
              <a:rPr lang="ko-KR" altLang="en-US" sz="1100" b="0" i="0" u="sng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들어날</a:t>
            </a:r>
            <a:r>
              <a:rPr lang="ko-KR" altLang="en-US" sz="1100" b="0" i="0" u="sng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 있는 자료</a:t>
            </a:r>
            <a:endParaRPr lang="en-US" altLang="ko-KR" sz="1100" b="0" i="0" u="sng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083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823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발표는 프로젝트의</a:t>
            </a:r>
            <a:r>
              <a:rPr lang="ko-KR" altLang="en-US" baseline="0" dirty="0"/>
              <a:t> 주제와 그 선정배경을 소개하고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프로젝트의 수행절차와 방법론을 소개한 뒤 직접적인 프로젝트 결과물을 보여드리며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마지막으로 소감과 보완점</a:t>
            </a:r>
            <a:r>
              <a:rPr lang="en-US" altLang="ko-KR" baseline="0" dirty="0"/>
              <a:t>, </a:t>
            </a:r>
            <a:r>
              <a:rPr lang="ko-KR" altLang="en-US" baseline="0" dirty="0"/>
              <a:t>질문과 피드백을 받고 종료하도록 하겠습니다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5706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indent="-285750" algn="l" defTabSz="914400" rtl="0" eaLnBrk="1" fontAlgn="ctr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altLang="ko-KR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수행 결과</a:t>
            </a:r>
            <a:r>
              <a:rPr lang="en-US" altLang="ko-KR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프로젝트 결과물이 도출된 과정을 세부적으로 기록</a:t>
            </a:r>
            <a:endParaRPr lang="en-US" altLang="ko-KR" sz="1200" b="1" i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indent="0" algn="l" defTabSz="914400" rtl="0" eaLnBrk="1" fontAlgn="ctr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sz="1200" b="1" i="0" spc="-5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  </a:t>
            </a:r>
            <a:r>
              <a:rPr lang="ko-KR" altLang="en-US" sz="1200" b="1" i="0" spc="-5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예시</a:t>
            </a:r>
            <a:r>
              <a:rPr lang="en-US" altLang="ko-KR" sz="1050" b="1" i="0" spc="-5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(10~13p)</a:t>
            </a:r>
            <a:r>
              <a:rPr lang="ko-KR" altLang="en-US" sz="1200" b="1" i="0" spc="-5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하나의 사례로 간단하게 제시한 것이므로</a:t>
            </a:r>
            <a:r>
              <a:rPr lang="en-US" altLang="ko-KR" sz="1200" b="1" i="0" spc="-5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i="0" spc="-5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성격에 따라 보다 자세하게 </a:t>
            </a:r>
            <a:r>
              <a:rPr lang="ko-KR" altLang="en-US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기록하며</a:t>
            </a:r>
            <a:r>
              <a:rPr lang="en-US" altLang="ko-KR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결과를 서술하는 과정에서는 논리성</a:t>
            </a:r>
            <a:r>
              <a:rPr lang="en-US" altLang="ko-KR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창의성</a:t>
            </a:r>
            <a:r>
              <a:rPr lang="en-US" altLang="ko-KR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완결성이 잘 드러나도록 한다</a:t>
            </a:r>
            <a:r>
              <a:rPr lang="en-US" altLang="ko-KR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marR="0" indent="0" algn="l" defTabSz="914400" rtl="0" eaLnBrk="1" fontAlgn="ctr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altLang="ko-KR" sz="900" b="1" i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indent="0" algn="l" defTabSz="914400" rtl="0" eaLnBrk="1" fontAlgn="ctr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논리성</a:t>
            </a:r>
            <a: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결과물을 도출하기 위해 논리적인 과정으로 구성된 정도를 의미</a:t>
            </a:r>
            <a: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b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</a:t>
            </a:r>
            <a:r>
              <a:rPr lang="ko-KR" altLang="en-US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예를 들어 산업 분야 및 연구 문헌 검토</a:t>
            </a:r>
            <a: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1100" b="0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0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선진사례 및 문헌 활용 등이 있음</a:t>
            </a:r>
            <a:endParaRPr lang="en-US" altLang="ko-KR" sz="1100" b="0" i="0" baseline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indent="0" algn="l" defTabSz="914400" rtl="0" eaLnBrk="1" fontAlgn="ctr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1100" b="0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창의성</a:t>
            </a:r>
            <a:r>
              <a:rPr lang="en-US" altLang="ko-KR" sz="1100" b="0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b="0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결과물이 이전의 결과물과 달리 획기적인 주제나 아이디어로 만들어진 정도를 의미</a:t>
            </a:r>
            <a:endParaRPr lang="en-US" altLang="ko-KR" sz="1100" b="0" i="0" baseline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indent="0" algn="l" defTabSz="914400" rtl="0" eaLnBrk="1" fontAlgn="ctr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1100" b="0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완결성</a:t>
            </a:r>
            <a:r>
              <a:rPr lang="en-US" altLang="ko-KR" sz="1100" b="0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b="0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결과물이 실습 주제와 과정에 맞게 완결성 있게 도출된 정도를 의미</a:t>
            </a:r>
            <a:endParaRPr lang="en-US" altLang="ko-KR" sz="1100" b="0" i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결과는 그 과정이 잘 드러날 수 있도록 데이터 가공 과정부터 활용까지 전체적인 프로세스를 확인할 수 있도록 단계별로 작성</a:t>
            </a:r>
            <a:endParaRPr lang="en-US" altLang="ko-KR" sz="1100" b="0" i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첨부 자료 예시</a:t>
            </a:r>
            <a: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결과물 사진 또는 동영상</a:t>
            </a:r>
            <a: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소스코드 등 </a:t>
            </a:r>
            <a:r>
              <a:rPr lang="ko-KR" altLang="en-US" sz="1100" b="0" i="0" u="sng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우수성이 </a:t>
            </a:r>
            <a:r>
              <a:rPr lang="ko-KR" altLang="en-US" sz="1100" b="0" i="0" u="sng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들어날</a:t>
            </a:r>
            <a:r>
              <a:rPr lang="ko-KR" altLang="en-US" sz="1100" b="0" i="0" u="sng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 있는 자료</a:t>
            </a:r>
            <a:endParaRPr lang="en-US" altLang="ko-KR" sz="1100" b="0" i="0" u="sng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3642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indent="-285750" algn="l" defTabSz="914400" rtl="0" eaLnBrk="1" fontAlgn="ctr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altLang="ko-KR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수행 결과</a:t>
            </a:r>
            <a:r>
              <a:rPr lang="en-US" altLang="ko-KR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프로젝트 결과물이 도출된 과정을 세부적으로 기록</a:t>
            </a:r>
            <a:endParaRPr lang="en-US" altLang="ko-KR" sz="1200" b="1" i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indent="0" algn="l" defTabSz="914400" rtl="0" eaLnBrk="1" fontAlgn="ctr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sz="1200" b="1" i="0" spc="-5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  </a:t>
            </a:r>
            <a:r>
              <a:rPr lang="ko-KR" altLang="en-US" sz="1200" b="1" i="0" spc="-5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예시</a:t>
            </a:r>
            <a:r>
              <a:rPr lang="en-US" altLang="ko-KR" sz="1050" b="1" i="0" spc="-5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(10~13p)</a:t>
            </a:r>
            <a:r>
              <a:rPr lang="ko-KR" altLang="en-US" sz="1200" b="1" i="0" spc="-5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하나의 사례로 간단하게 제시한 것이므로</a:t>
            </a:r>
            <a:r>
              <a:rPr lang="en-US" altLang="ko-KR" sz="1200" b="1" i="0" spc="-5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i="0" spc="-5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성격에 따라 보다 자세하게 </a:t>
            </a:r>
            <a:r>
              <a:rPr lang="ko-KR" altLang="en-US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기록하며</a:t>
            </a:r>
            <a:r>
              <a:rPr lang="en-US" altLang="ko-KR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결과를 서술하는 과정에서는 논리성</a:t>
            </a:r>
            <a:r>
              <a:rPr lang="en-US" altLang="ko-KR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창의성</a:t>
            </a:r>
            <a:r>
              <a:rPr lang="en-US" altLang="ko-KR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완결성이 잘 드러나도록 한다</a:t>
            </a:r>
            <a:r>
              <a:rPr lang="en-US" altLang="ko-KR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marR="0" indent="0" algn="l" defTabSz="914400" rtl="0" eaLnBrk="1" fontAlgn="ctr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altLang="ko-KR" sz="900" b="1" i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indent="0" algn="l" defTabSz="914400" rtl="0" eaLnBrk="1" fontAlgn="ctr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논리성</a:t>
            </a:r>
            <a: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결과물을 도출하기 위해 논리적인 과정으로 구성된 정도를 의미</a:t>
            </a:r>
            <a: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b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</a:t>
            </a:r>
            <a:r>
              <a:rPr lang="ko-KR" altLang="en-US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예를 들어 산업 분야 및 연구 문헌 검토</a:t>
            </a:r>
            <a: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1100" b="0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0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선진사례 및 문헌 활용 등이 있음</a:t>
            </a:r>
            <a:endParaRPr lang="en-US" altLang="ko-KR" sz="1100" b="0" i="0" baseline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indent="0" algn="l" defTabSz="914400" rtl="0" eaLnBrk="1" fontAlgn="ctr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1100" b="0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창의성</a:t>
            </a:r>
            <a:r>
              <a:rPr lang="en-US" altLang="ko-KR" sz="1100" b="0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b="0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결과물이 이전의 결과물과 달리 획기적인 주제나 아이디어로 만들어진 정도를 의미</a:t>
            </a:r>
            <a:endParaRPr lang="en-US" altLang="ko-KR" sz="1100" b="0" i="0" baseline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indent="0" algn="l" defTabSz="914400" rtl="0" eaLnBrk="1" fontAlgn="ctr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1100" b="0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완결성</a:t>
            </a:r>
            <a:r>
              <a:rPr lang="en-US" altLang="ko-KR" sz="1100" b="0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b="0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결과물이 실습 주제와 과정에 맞게 완결성 있게 도출된 정도를 의미</a:t>
            </a:r>
            <a:endParaRPr lang="en-US" altLang="ko-KR" sz="1100" b="0" i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결과는 그 과정이 잘 드러날 수 있도록 데이터 가공 과정부터 활용까지 전체적인 프로세스를 확인할 수 있도록 단계별로 작성</a:t>
            </a:r>
            <a:endParaRPr lang="en-US" altLang="ko-KR" sz="1100" b="0" i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첨부 자료 예시</a:t>
            </a:r>
            <a: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결과물 사진 또는 동영상</a:t>
            </a:r>
            <a: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소스코드 등 </a:t>
            </a:r>
            <a:r>
              <a:rPr lang="ko-KR" altLang="en-US" sz="1100" b="0" i="0" u="sng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우수성이 </a:t>
            </a:r>
            <a:r>
              <a:rPr lang="ko-KR" altLang="en-US" sz="1100" b="0" i="0" u="sng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들어날</a:t>
            </a:r>
            <a:r>
              <a:rPr lang="ko-KR" altLang="en-US" sz="1100" b="0" i="0" u="sng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 있는 자료</a:t>
            </a:r>
            <a:endParaRPr lang="en-US" altLang="ko-KR" sz="1100" b="0" i="0" u="sng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9345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 </a:t>
            </a:r>
            <a:r>
              <a:rPr lang="en-US" altLang="ko-KR" dirty="0"/>
              <a:t>15</a:t>
            </a:r>
            <a:r>
              <a:rPr lang="ko-KR" altLang="en-US" dirty="0"/>
              <a:t>일 종료된 </a:t>
            </a:r>
            <a:r>
              <a:rPr lang="en-US" altLang="ko-KR" dirty="0"/>
              <a:t>21</a:t>
            </a:r>
            <a:r>
              <a:rPr lang="ko-KR" altLang="en-US" dirty="0"/>
              <a:t>대 총선은 그야말로 뜨거웠습니다</a:t>
            </a:r>
            <a:r>
              <a:rPr lang="en-US" altLang="ko-KR" dirty="0"/>
              <a:t>. </a:t>
            </a:r>
            <a:r>
              <a:rPr lang="ko-KR" altLang="en-US" dirty="0" err="1"/>
              <a:t>강도높은</a:t>
            </a:r>
            <a:r>
              <a:rPr lang="ko-KR" altLang="en-US" dirty="0"/>
              <a:t> 사회적 </a:t>
            </a:r>
            <a:r>
              <a:rPr lang="ko-KR" altLang="en-US" dirty="0" err="1"/>
              <a:t>거리두기가</a:t>
            </a:r>
            <a:r>
              <a:rPr lang="ko-KR" altLang="en-US" dirty="0"/>
              <a:t> 진행되는 와중에도 </a:t>
            </a:r>
            <a:r>
              <a:rPr lang="en-US" altLang="ko-KR" dirty="0"/>
              <a:t>66.2%</a:t>
            </a:r>
            <a:r>
              <a:rPr lang="ko-KR" altLang="en-US" dirty="0"/>
              <a:t>의 엄청난 투표율을 보여주며</a:t>
            </a:r>
            <a:r>
              <a:rPr lang="en-US" altLang="ko-KR" baseline="0" dirty="0"/>
              <a:t> 16</a:t>
            </a:r>
            <a:r>
              <a:rPr lang="ko-KR" altLang="en-US" baseline="0" dirty="0"/>
              <a:t>년만의 마의 </a:t>
            </a:r>
            <a:r>
              <a:rPr lang="en-US" altLang="ko-KR" baseline="0" dirty="0"/>
              <a:t>60%</a:t>
            </a:r>
            <a:r>
              <a:rPr lang="ko-KR" altLang="en-US" baseline="0" dirty="0"/>
              <a:t>대 투표율을 넘기는 저력을 보여주었습니다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뿐만 아니라 </a:t>
            </a:r>
            <a:r>
              <a:rPr lang="en-US" altLang="ko-KR" baseline="0" dirty="0"/>
              <a:t>16</a:t>
            </a:r>
            <a:r>
              <a:rPr lang="ko-KR" altLang="en-US" baseline="0" dirty="0"/>
              <a:t>년만의 과반 여당으로 비례의석을 포함하면 </a:t>
            </a:r>
            <a:r>
              <a:rPr lang="en-US" altLang="ko-KR" baseline="0" dirty="0"/>
              <a:t>180</a:t>
            </a:r>
            <a:r>
              <a:rPr lang="ko-KR" altLang="en-US" baseline="0" dirty="0"/>
              <a:t>석에 육박하는 공룡 여당의 출현을 예고하였으며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기존 거물 후보가 대거 탈락하는 초선의원 강세의 결과를 보였습니다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2430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 </a:t>
            </a:r>
            <a:r>
              <a:rPr lang="en-US" altLang="ko-KR" dirty="0"/>
              <a:t>15</a:t>
            </a:r>
            <a:r>
              <a:rPr lang="ko-KR" altLang="en-US" dirty="0"/>
              <a:t>일 종료된 </a:t>
            </a:r>
            <a:r>
              <a:rPr lang="en-US" altLang="ko-KR" dirty="0"/>
              <a:t>21</a:t>
            </a:r>
            <a:r>
              <a:rPr lang="ko-KR" altLang="en-US" dirty="0"/>
              <a:t>대 총선은 그야말로 뜨거웠습니다</a:t>
            </a:r>
            <a:r>
              <a:rPr lang="en-US" altLang="ko-KR" dirty="0"/>
              <a:t>. </a:t>
            </a:r>
            <a:r>
              <a:rPr lang="ko-KR" altLang="en-US" dirty="0" err="1"/>
              <a:t>강도높은</a:t>
            </a:r>
            <a:r>
              <a:rPr lang="ko-KR" altLang="en-US" dirty="0"/>
              <a:t> 사회적 </a:t>
            </a:r>
            <a:r>
              <a:rPr lang="ko-KR" altLang="en-US" dirty="0" err="1"/>
              <a:t>거리두기가</a:t>
            </a:r>
            <a:r>
              <a:rPr lang="ko-KR" altLang="en-US" dirty="0"/>
              <a:t> 진행되는 와중에도 </a:t>
            </a:r>
            <a:r>
              <a:rPr lang="en-US" altLang="ko-KR" dirty="0"/>
              <a:t>66.2%</a:t>
            </a:r>
            <a:r>
              <a:rPr lang="ko-KR" altLang="en-US" dirty="0"/>
              <a:t>의 엄청난 투표율을 보여주며</a:t>
            </a:r>
            <a:r>
              <a:rPr lang="en-US" altLang="ko-KR" baseline="0" dirty="0"/>
              <a:t> 16</a:t>
            </a:r>
            <a:r>
              <a:rPr lang="ko-KR" altLang="en-US" baseline="0" dirty="0"/>
              <a:t>년만의 마의 </a:t>
            </a:r>
            <a:r>
              <a:rPr lang="en-US" altLang="ko-KR" baseline="0" dirty="0"/>
              <a:t>60%</a:t>
            </a:r>
            <a:r>
              <a:rPr lang="ko-KR" altLang="en-US" baseline="0" dirty="0"/>
              <a:t>대 투표율을 넘기는 저력을 보여주었습니다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뿐만 아니라 </a:t>
            </a:r>
            <a:r>
              <a:rPr lang="en-US" altLang="ko-KR" baseline="0" dirty="0"/>
              <a:t>16</a:t>
            </a:r>
            <a:r>
              <a:rPr lang="ko-KR" altLang="en-US" baseline="0" dirty="0"/>
              <a:t>년만의 과반 여당으로 비례의석을 포함하면 </a:t>
            </a:r>
            <a:r>
              <a:rPr lang="en-US" altLang="ko-KR" baseline="0" dirty="0"/>
              <a:t>180</a:t>
            </a:r>
            <a:r>
              <a:rPr lang="ko-KR" altLang="en-US" baseline="0" dirty="0"/>
              <a:t>석에 육박하는 공룡 여당의 출현을 예고하였으며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기존 거물 후보가 대거 탈락하는 초선의원 강세의 결과를 보였습니다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982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 </a:t>
            </a:r>
            <a:r>
              <a:rPr lang="en-US" altLang="ko-KR" dirty="0"/>
              <a:t>15</a:t>
            </a:r>
            <a:r>
              <a:rPr lang="ko-KR" altLang="en-US" dirty="0"/>
              <a:t>일 종료된 </a:t>
            </a:r>
            <a:r>
              <a:rPr lang="en-US" altLang="ko-KR" dirty="0"/>
              <a:t>21</a:t>
            </a:r>
            <a:r>
              <a:rPr lang="ko-KR" altLang="en-US" dirty="0"/>
              <a:t>대 총선은 그야말로 뜨거웠습니다</a:t>
            </a:r>
            <a:r>
              <a:rPr lang="en-US" altLang="ko-KR" dirty="0"/>
              <a:t>. </a:t>
            </a:r>
            <a:r>
              <a:rPr lang="ko-KR" altLang="en-US" dirty="0" err="1"/>
              <a:t>강도높은</a:t>
            </a:r>
            <a:r>
              <a:rPr lang="ko-KR" altLang="en-US" dirty="0"/>
              <a:t> 사회적 </a:t>
            </a:r>
            <a:r>
              <a:rPr lang="ko-KR" altLang="en-US" dirty="0" err="1"/>
              <a:t>거리두기가</a:t>
            </a:r>
            <a:r>
              <a:rPr lang="ko-KR" altLang="en-US" dirty="0"/>
              <a:t> 진행되는 와중에도 </a:t>
            </a:r>
            <a:r>
              <a:rPr lang="en-US" altLang="ko-KR" dirty="0"/>
              <a:t>66.2%</a:t>
            </a:r>
            <a:r>
              <a:rPr lang="ko-KR" altLang="en-US" dirty="0"/>
              <a:t>의 엄청난 투표율을 보여주며</a:t>
            </a:r>
            <a:r>
              <a:rPr lang="en-US" altLang="ko-KR" baseline="0" dirty="0"/>
              <a:t> 16</a:t>
            </a:r>
            <a:r>
              <a:rPr lang="ko-KR" altLang="en-US" baseline="0" dirty="0"/>
              <a:t>년만의 마의 </a:t>
            </a:r>
            <a:r>
              <a:rPr lang="en-US" altLang="ko-KR" baseline="0" dirty="0"/>
              <a:t>60%</a:t>
            </a:r>
            <a:r>
              <a:rPr lang="ko-KR" altLang="en-US" baseline="0" dirty="0"/>
              <a:t>대 투표율을 넘기는 저력을 보여주었습니다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뿐만 아니라 </a:t>
            </a:r>
            <a:r>
              <a:rPr lang="en-US" altLang="ko-KR" baseline="0" dirty="0"/>
              <a:t>16</a:t>
            </a:r>
            <a:r>
              <a:rPr lang="ko-KR" altLang="en-US" baseline="0" dirty="0"/>
              <a:t>년만의 과반 여당으로 비례의석을 포함하면 </a:t>
            </a:r>
            <a:r>
              <a:rPr lang="en-US" altLang="ko-KR" baseline="0" dirty="0"/>
              <a:t>180</a:t>
            </a:r>
            <a:r>
              <a:rPr lang="ko-KR" altLang="en-US" baseline="0" dirty="0"/>
              <a:t>석에 육박하는 공룡 여당의 출현을 예고하였으며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기존 거물 후보가 대거 탈락하는 초선의원 강세의 결과를 보였습니다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6677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 </a:t>
            </a:r>
            <a:r>
              <a:rPr lang="en-US" altLang="ko-KR" dirty="0"/>
              <a:t>15</a:t>
            </a:r>
            <a:r>
              <a:rPr lang="ko-KR" altLang="en-US" dirty="0"/>
              <a:t>일 종료된 </a:t>
            </a:r>
            <a:r>
              <a:rPr lang="en-US" altLang="ko-KR" dirty="0"/>
              <a:t>21</a:t>
            </a:r>
            <a:r>
              <a:rPr lang="ko-KR" altLang="en-US" dirty="0"/>
              <a:t>대 총선은 그야말로 뜨거웠습니다</a:t>
            </a:r>
            <a:r>
              <a:rPr lang="en-US" altLang="ko-KR" dirty="0"/>
              <a:t>. </a:t>
            </a:r>
            <a:r>
              <a:rPr lang="ko-KR" altLang="en-US" dirty="0" err="1"/>
              <a:t>강도높은</a:t>
            </a:r>
            <a:r>
              <a:rPr lang="ko-KR" altLang="en-US" dirty="0"/>
              <a:t> 사회적 </a:t>
            </a:r>
            <a:r>
              <a:rPr lang="ko-KR" altLang="en-US" dirty="0" err="1"/>
              <a:t>거리두기가</a:t>
            </a:r>
            <a:r>
              <a:rPr lang="ko-KR" altLang="en-US" dirty="0"/>
              <a:t> 진행되는 와중에도 </a:t>
            </a:r>
            <a:r>
              <a:rPr lang="en-US" altLang="ko-KR" dirty="0"/>
              <a:t>66.2%</a:t>
            </a:r>
            <a:r>
              <a:rPr lang="ko-KR" altLang="en-US" dirty="0"/>
              <a:t>의 엄청난 투표율을 보여주며</a:t>
            </a:r>
            <a:r>
              <a:rPr lang="en-US" altLang="ko-KR" baseline="0" dirty="0"/>
              <a:t> 16</a:t>
            </a:r>
            <a:r>
              <a:rPr lang="ko-KR" altLang="en-US" baseline="0" dirty="0"/>
              <a:t>년만의 마의 </a:t>
            </a:r>
            <a:r>
              <a:rPr lang="en-US" altLang="ko-KR" baseline="0" dirty="0"/>
              <a:t>60%</a:t>
            </a:r>
            <a:r>
              <a:rPr lang="ko-KR" altLang="en-US" baseline="0" dirty="0"/>
              <a:t>대 투표율을 넘기는 저력을 보여주었습니다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뿐만 아니라 </a:t>
            </a:r>
            <a:r>
              <a:rPr lang="en-US" altLang="ko-KR" baseline="0" dirty="0"/>
              <a:t>16</a:t>
            </a:r>
            <a:r>
              <a:rPr lang="ko-KR" altLang="en-US" baseline="0" dirty="0"/>
              <a:t>년만의 과반 여당으로 비례의석을 포함하면 </a:t>
            </a:r>
            <a:r>
              <a:rPr lang="en-US" altLang="ko-KR" baseline="0" dirty="0"/>
              <a:t>180</a:t>
            </a:r>
            <a:r>
              <a:rPr lang="ko-KR" altLang="en-US" baseline="0" dirty="0"/>
              <a:t>석에 육박하는 공룡 여당의 출현을 예고하였으며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기존 거물 후보가 대거 탈락하는 초선의원 강세의 결과를 보였습니다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4228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https://freshnsy.wixsite.com/noguri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888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 </a:t>
            </a:r>
            <a:r>
              <a:rPr lang="en-US" altLang="ko-KR" dirty="0"/>
              <a:t>15</a:t>
            </a:r>
            <a:r>
              <a:rPr lang="ko-KR" altLang="en-US" dirty="0"/>
              <a:t>일 종료된 </a:t>
            </a:r>
            <a:r>
              <a:rPr lang="en-US" altLang="ko-KR" dirty="0"/>
              <a:t>21</a:t>
            </a:r>
            <a:r>
              <a:rPr lang="ko-KR" altLang="en-US" dirty="0"/>
              <a:t>대 총선은 그야말로 뜨거웠습니다</a:t>
            </a:r>
            <a:r>
              <a:rPr lang="en-US" altLang="ko-KR" dirty="0"/>
              <a:t>. </a:t>
            </a:r>
            <a:r>
              <a:rPr lang="ko-KR" altLang="en-US" dirty="0" err="1"/>
              <a:t>강도높은</a:t>
            </a:r>
            <a:r>
              <a:rPr lang="ko-KR" altLang="en-US" dirty="0"/>
              <a:t> 사회적 </a:t>
            </a:r>
            <a:r>
              <a:rPr lang="ko-KR" altLang="en-US" dirty="0" err="1"/>
              <a:t>거리두기가</a:t>
            </a:r>
            <a:r>
              <a:rPr lang="ko-KR" altLang="en-US" dirty="0"/>
              <a:t> 진행되는 와중에도 </a:t>
            </a:r>
            <a:r>
              <a:rPr lang="en-US" altLang="ko-KR" dirty="0"/>
              <a:t>66.2%</a:t>
            </a:r>
            <a:r>
              <a:rPr lang="ko-KR" altLang="en-US" dirty="0"/>
              <a:t>의 엄청난 투표율을 보여주며</a:t>
            </a:r>
            <a:r>
              <a:rPr lang="en-US" altLang="ko-KR" baseline="0" dirty="0"/>
              <a:t> 16</a:t>
            </a:r>
            <a:r>
              <a:rPr lang="ko-KR" altLang="en-US" baseline="0" dirty="0"/>
              <a:t>년만의 마의 </a:t>
            </a:r>
            <a:r>
              <a:rPr lang="en-US" altLang="ko-KR" baseline="0" dirty="0"/>
              <a:t>60%</a:t>
            </a:r>
            <a:r>
              <a:rPr lang="ko-KR" altLang="en-US" baseline="0" dirty="0"/>
              <a:t>대 투표율을 넘기는 저력을 보여주었습니다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뿐만 아니라 </a:t>
            </a:r>
            <a:r>
              <a:rPr lang="en-US" altLang="ko-KR" baseline="0" dirty="0"/>
              <a:t>16</a:t>
            </a:r>
            <a:r>
              <a:rPr lang="ko-KR" altLang="en-US" baseline="0" dirty="0"/>
              <a:t>년만의 과반 여당으로 비례의석을 포함하면 </a:t>
            </a:r>
            <a:r>
              <a:rPr lang="en-US" altLang="ko-KR" baseline="0" dirty="0"/>
              <a:t>180</a:t>
            </a:r>
            <a:r>
              <a:rPr lang="ko-KR" altLang="en-US" baseline="0" dirty="0"/>
              <a:t>석에 육박하는 공룡 여당의 출현을 예고하였으며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기존 거물 후보가 대거 탈락하는 초선의원 강세의 결과를 보였습니다</a:t>
            </a:r>
            <a:r>
              <a:rPr lang="en-US" altLang="ko-KR" baseline="0" dirty="0"/>
              <a:t>. </a:t>
            </a:r>
          </a:p>
          <a:p>
            <a:r>
              <a:rPr lang="en-US" altLang="ko-KR" baseline="0" dirty="0"/>
              <a:t> </a:t>
            </a:r>
            <a:r>
              <a:rPr lang="ko-KR" altLang="en-US" baseline="0" dirty="0"/>
              <a:t>그 밖에도 비례연합 정당이라는 초유의 부분적 비례대표제 적용이 있었으나 결과적으로는 다수결의 원칙이 가장 도드라졌었던 특성</a:t>
            </a:r>
            <a:r>
              <a:rPr lang="en-US" altLang="ko-KR" baseline="0" dirty="0"/>
              <a:t>, </a:t>
            </a:r>
            <a:r>
              <a:rPr lang="ko-KR" altLang="en-US" baseline="0" dirty="0"/>
              <a:t>초유의 바이러스 사태로 인한 변수 및 선거진행방식의 변화 등 다양한 화두와 관전포인트가 있는 총선이었습니다</a:t>
            </a:r>
            <a:r>
              <a:rPr lang="en-US" altLang="ko-KR" baseline="0" dirty="0"/>
              <a:t>. 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이번 </a:t>
            </a:r>
            <a:r>
              <a:rPr lang="en-US" altLang="ko-KR" baseline="0" dirty="0"/>
              <a:t>20</a:t>
            </a:r>
            <a:r>
              <a:rPr lang="ko-KR" altLang="en-US" baseline="0" dirty="0"/>
              <a:t>대 국회를 보내며 각 </a:t>
            </a:r>
            <a:r>
              <a:rPr lang="ko-KR" altLang="en-US" baseline="0" dirty="0" err="1"/>
              <a:t>의원별</a:t>
            </a:r>
            <a:r>
              <a:rPr lang="ko-KR" altLang="en-US" baseline="0" dirty="0"/>
              <a:t> 데이터를 기반으로 한 객관적인 평가가 필요하다고 느꼈고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특히 여론조사로 불거진 논란으로 미루어 볼 때 유권자에게 좀더 객관적으로</a:t>
            </a:r>
            <a:r>
              <a:rPr lang="en-US" altLang="ko-KR" baseline="0" dirty="0"/>
              <a:t>, </a:t>
            </a:r>
            <a:r>
              <a:rPr lang="ko-KR" altLang="en-US" baseline="0" dirty="0"/>
              <a:t>사실에 입각한 의사결정을 도와줄 방향이 없을까 하는 고민에서 본 프로젝트 주제를 도출하게 되었습니다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481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 </a:t>
            </a:r>
            <a:r>
              <a:rPr lang="en-US" altLang="ko-KR" dirty="0"/>
              <a:t>15</a:t>
            </a:r>
            <a:r>
              <a:rPr lang="ko-KR" altLang="en-US" dirty="0"/>
              <a:t>일 종료된 </a:t>
            </a:r>
            <a:r>
              <a:rPr lang="en-US" altLang="ko-KR" dirty="0"/>
              <a:t>21</a:t>
            </a:r>
            <a:r>
              <a:rPr lang="ko-KR" altLang="en-US" dirty="0"/>
              <a:t>대 총선은 그야말로 뜨거웠습니다</a:t>
            </a:r>
            <a:r>
              <a:rPr lang="en-US" altLang="ko-KR" dirty="0"/>
              <a:t>. </a:t>
            </a:r>
            <a:r>
              <a:rPr lang="ko-KR" altLang="en-US" dirty="0" err="1"/>
              <a:t>강도높은</a:t>
            </a:r>
            <a:r>
              <a:rPr lang="ko-KR" altLang="en-US" dirty="0"/>
              <a:t> 사회적 </a:t>
            </a:r>
            <a:r>
              <a:rPr lang="ko-KR" altLang="en-US" dirty="0" err="1"/>
              <a:t>거리두기가</a:t>
            </a:r>
            <a:r>
              <a:rPr lang="ko-KR" altLang="en-US" dirty="0"/>
              <a:t> 진행되는 와중에도 </a:t>
            </a:r>
            <a:r>
              <a:rPr lang="en-US" altLang="ko-KR" dirty="0"/>
              <a:t>66.2%</a:t>
            </a:r>
            <a:r>
              <a:rPr lang="ko-KR" altLang="en-US" dirty="0"/>
              <a:t>의 엄청난 투표율을 보여주며</a:t>
            </a:r>
            <a:r>
              <a:rPr lang="en-US" altLang="ko-KR" baseline="0" dirty="0"/>
              <a:t> 16</a:t>
            </a:r>
            <a:r>
              <a:rPr lang="ko-KR" altLang="en-US" baseline="0" dirty="0"/>
              <a:t>년만의 마의 </a:t>
            </a:r>
            <a:r>
              <a:rPr lang="en-US" altLang="ko-KR" baseline="0" dirty="0"/>
              <a:t>60%</a:t>
            </a:r>
            <a:r>
              <a:rPr lang="ko-KR" altLang="en-US" baseline="0" dirty="0"/>
              <a:t>대 투표율을 넘기는 저력을 보여주었습니다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뿐만 아니라 </a:t>
            </a:r>
            <a:r>
              <a:rPr lang="en-US" altLang="ko-KR" baseline="0" dirty="0"/>
              <a:t>16</a:t>
            </a:r>
            <a:r>
              <a:rPr lang="ko-KR" altLang="en-US" baseline="0" dirty="0"/>
              <a:t>년만의 과반 여당으로 비례의석을 포함하면 </a:t>
            </a:r>
            <a:r>
              <a:rPr lang="en-US" altLang="ko-KR" baseline="0" dirty="0"/>
              <a:t>180</a:t>
            </a:r>
            <a:r>
              <a:rPr lang="ko-KR" altLang="en-US" baseline="0" dirty="0"/>
              <a:t>석에 육박하는 공룡 여당의 출현을 예고하였으며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기존 거물 후보가 대거 탈락하는 초선의원 강세의 결과를 보였습니다</a:t>
            </a:r>
            <a:r>
              <a:rPr lang="en-US" altLang="ko-KR" baseline="0" dirty="0"/>
              <a:t>. </a:t>
            </a:r>
          </a:p>
          <a:p>
            <a:r>
              <a:rPr lang="en-US" altLang="ko-KR" baseline="0" dirty="0"/>
              <a:t> </a:t>
            </a:r>
            <a:r>
              <a:rPr lang="ko-KR" altLang="en-US" baseline="0" dirty="0"/>
              <a:t>그 밖에도 비례연합 정당이라는 초유의 부분적 비례대표제 적용이 있었으나 결과적으로는 다수결의 원칙이 가장 도드라졌었던 특성</a:t>
            </a:r>
            <a:r>
              <a:rPr lang="en-US" altLang="ko-KR" baseline="0" dirty="0"/>
              <a:t>, </a:t>
            </a:r>
            <a:r>
              <a:rPr lang="ko-KR" altLang="en-US" baseline="0" dirty="0"/>
              <a:t>초유의 바이러스 사태로 인한 변수 및 선거진행방식의 변화 등 다양한 화두와 관전포인트가 있는 총선이었습니다</a:t>
            </a:r>
            <a:r>
              <a:rPr lang="en-US" altLang="ko-KR" baseline="0" dirty="0"/>
              <a:t>. 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이번 </a:t>
            </a:r>
            <a:r>
              <a:rPr lang="en-US" altLang="ko-KR" baseline="0" dirty="0"/>
              <a:t>20</a:t>
            </a:r>
            <a:r>
              <a:rPr lang="ko-KR" altLang="en-US" baseline="0" dirty="0"/>
              <a:t>대 국회를 보내며 각 </a:t>
            </a:r>
            <a:r>
              <a:rPr lang="ko-KR" altLang="en-US" baseline="0" dirty="0" err="1"/>
              <a:t>의원별</a:t>
            </a:r>
            <a:r>
              <a:rPr lang="ko-KR" altLang="en-US" baseline="0" dirty="0"/>
              <a:t> 데이터를 기반으로 한 객관적인 평가가 필요하다고 느꼈고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특히 여론조사로 불거진 논란으로 미루어 볼 때 유권자에게 좀더 객관적으로</a:t>
            </a:r>
            <a:r>
              <a:rPr lang="en-US" altLang="ko-KR" baseline="0" dirty="0"/>
              <a:t>, </a:t>
            </a:r>
            <a:r>
              <a:rPr lang="ko-KR" altLang="en-US" baseline="0" dirty="0"/>
              <a:t>사실에 입각한 의사결정을 도와줄 방향이 없을까 하는 고민에서 본 프로젝트 주제를 도출하게 되었습니다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63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치열했던 선거전에도 가장 </a:t>
            </a:r>
            <a:r>
              <a:rPr lang="ko-KR" altLang="en-US" dirty="0" err="1"/>
              <a:t>접전지였던</a:t>
            </a:r>
            <a:r>
              <a:rPr lang="ko-KR" altLang="en-US" dirty="0"/>
              <a:t> 지역은 아마 서울시였다고 생각합니다</a:t>
            </a:r>
            <a:r>
              <a:rPr lang="en-US" altLang="ko-KR" dirty="0"/>
              <a:t>. </a:t>
            </a:r>
            <a:r>
              <a:rPr lang="ko-KR" altLang="en-US" dirty="0"/>
              <a:t>서울시의 선거결과는 궁극적인 선거결과를 판가름하는 핵심 접전지로서 매번 영향을 미쳐왔습니다</a:t>
            </a:r>
            <a:r>
              <a:rPr lang="en-US" altLang="ko-KR" dirty="0"/>
              <a:t>. </a:t>
            </a:r>
            <a:r>
              <a:rPr lang="ko-KR" altLang="en-US" dirty="0"/>
              <a:t>밀집된 인구분포로 인하여 다수의 </a:t>
            </a:r>
            <a:r>
              <a:rPr lang="ko-KR" altLang="en-US" dirty="0" err="1"/>
              <a:t>중도층</a:t>
            </a:r>
            <a:r>
              <a:rPr lang="en-US" altLang="ko-KR" dirty="0"/>
              <a:t>, swing voter</a:t>
            </a:r>
            <a:r>
              <a:rPr lang="ko-KR" altLang="en-US" dirty="0"/>
              <a:t>들이 분포하고 있으며</a:t>
            </a:r>
            <a:r>
              <a:rPr lang="en-US" altLang="ko-KR" dirty="0"/>
              <a:t>, </a:t>
            </a:r>
            <a:r>
              <a:rPr lang="ko-KR" altLang="en-US" dirty="0" err="1"/>
              <a:t>홈그라운드로</a:t>
            </a:r>
            <a:r>
              <a:rPr lang="ko-KR" altLang="en-US" dirty="0"/>
              <a:t> 다년간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한지역에</a:t>
            </a:r>
            <a:r>
              <a:rPr lang="ko-KR" altLang="en-US" baseline="0" dirty="0"/>
              <a:t> </a:t>
            </a:r>
            <a:r>
              <a:rPr lang="ko-KR" altLang="en-US" dirty="0"/>
              <a:t>자리잡고 있는 중견의원과 혜성처럼 등장한 정치신예의 접전이 벌어지기도 합니다</a:t>
            </a:r>
            <a:r>
              <a:rPr lang="en-US" altLang="ko-KR" dirty="0"/>
              <a:t>. </a:t>
            </a:r>
            <a:r>
              <a:rPr lang="ko-KR" altLang="en-US" dirty="0"/>
              <a:t>특히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이번 종로구 선거는 미니대선이라 불릴 만큼 양당의 정치거물들의 정면대결을 하였고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쇄신이라는 </a:t>
            </a:r>
            <a:r>
              <a:rPr lang="ko-KR" altLang="en-US" baseline="0" dirty="0" err="1"/>
              <a:t>명목하에</a:t>
            </a:r>
            <a:r>
              <a:rPr lang="ko-KR" altLang="en-US" baseline="0" dirty="0"/>
              <a:t> 다수의 중견 정치인들이 </a:t>
            </a:r>
            <a:r>
              <a:rPr lang="ko-KR" altLang="en-US" baseline="0" dirty="0" err="1"/>
              <a:t>험지출마를</a:t>
            </a:r>
            <a:r>
              <a:rPr lang="ko-KR" altLang="en-US" baseline="0" dirty="0"/>
              <a:t> 자처하며 서울시에 등장하기도 하였습니다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320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이렇듯 서울시는 전체 총선의 축소판이라 할 만큼 최대의 </a:t>
            </a:r>
            <a:r>
              <a:rPr lang="ko-KR" altLang="en-US" dirty="0" err="1"/>
              <a:t>승부처로서</a:t>
            </a:r>
            <a:r>
              <a:rPr lang="ko-KR" altLang="en-US" dirty="0"/>
              <a:t> 역할을 해왔고</a:t>
            </a:r>
            <a:r>
              <a:rPr lang="en-US" altLang="ko-KR" dirty="0"/>
              <a:t>, </a:t>
            </a:r>
            <a:r>
              <a:rPr lang="ko-KR" altLang="en-US" dirty="0"/>
              <a:t>가장 많은 변수와 여론을 제공함과 동시에 데이터 분석적으로도 용이하며</a:t>
            </a:r>
            <a:r>
              <a:rPr lang="en-US" altLang="ko-KR" dirty="0"/>
              <a:t>, </a:t>
            </a:r>
            <a:r>
              <a:rPr lang="ko-KR" altLang="en-US" dirty="0"/>
              <a:t>향후 총선에 대해서도 모델로서 활용하기</a:t>
            </a:r>
            <a:r>
              <a:rPr lang="ko-KR" altLang="en-US" baseline="0" dirty="0"/>
              <a:t> 유용하다는 장점에서 프로젝트 대상으로 선정하였습니다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386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이를 좀더 한눈에 보기</a:t>
            </a:r>
            <a:r>
              <a:rPr lang="en-US" altLang="ko-KR" baseline="0" dirty="0"/>
              <a:t> </a:t>
            </a:r>
            <a:r>
              <a:rPr lang="ko-KR" altLang="en-US" baseline="0" dirty="0"/>
              <a:t>좋은 </a:t>
            </a:r>
            <a:r>
              <a:rPr lang="ko-KR" altLang="en-US" baseline="0" dirty="0" err="1"/>
              <a:t>플로우차트로</a:t>
            </a:r>
            <a:r>
              <a:rPr lang="ko-KR" altLang="en-US" baseline="0" dirty="0"/>
              <a:t> 표현하면 이렇게 되겠습니다</a:t>
            </a:r>
            <a:r>
              <a:rPr lang="en-US" altLang="ko-KR" baseline="0" dirty="0"/>
              <a:t>. (</a:t>
            </a:r>
            <a:r>
              <a:rPr lang="ko-KR" altLang="en-US" baseline="0" dirty="0"/>
              <a:t>프레젠테이션에서 확인하기 어려우면 좀더 확대해서 보여드리겠습니다</a:t>
            </a:r>
            <a:r>
              <a:rPr lang="en-US" altLang="ko-KR" baseline="0" dirty="0"/>
              <a:t>.)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982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</a:t>
            </a:r>
            <a:r>
              <a:rPr lang="en-US" altLang="ko-KR" dirty="0"/>
              <a:t>20</a:t>
            </a:r>
            <a:r>
              <a:rPr lang="ko-KR" altLang="en-US" dirty="0"/>
              <a:t>대 국회에서 서울시 </a:t>
            </a:r>
            <a:r>
              <a:rPr lang="en-US" altLang="ko-KR" dirty="0"/>
              <a:t>49</a:t>
            </a:r>
            <a:r>
              <a:rPr lang="ko-KR" altLang="en-US" dirty="0"/>
              <a:t>명의 국회의원들을 대상으로 임기간 의원들이</a:t>
            </a:r>
            <a:r>
              <a:rPr lang="ko-KR" altLang="en-US" baseline="0" dirty="0"/>
              <a:t> 행보를 기반으로 한 데이터들 중 핵심 </a:t>
            </a:r>
            <a:r>
              <a:rPr lang="en-US" altLang="ko-KR" baseline="0" dirty="0"/>
              <a:t>feature</a:t>
            </a:r>
            <a:r>
              <a:rPr lang="ko-KR" altLang="en-US" baseline="0" dirty="0"/>
              <a:t>들을 도출하여 이를</a:t>
            </a:r>
            <a:r>
              <a:rPr lang="en-US" altLang="ko-KR" baseline="0" dirty="0"/>
              <a:t> </a:t>
            </a:r>
            <a:r>
              <a:rPr lang="ko-KR" altLang="en-US" baseline="0" dirty="0"/>
              <a:t>자체적 알고리즘으로 분석한 뒤</a:t>
            </a:r>
            <a:r>
              <a:rPr lang="en-US" altLang="ko-KR" baseline="0" dirty="0"/>
              <a:t>, </a:t>
            </a:r>
            <a:r>
              <a:rPr lang="ko-KR" altLang="en-US" baseline="0" dirty="0"/>
              <a:t>분석 결과를 최종적으로 웹 서비스를 통하여 결과를 구현하는 것을 목표로 프로젝트에 임하였습니다</a:t>
            </a:r>
            <a:r>
              <a:rPr lang="en-US" altLang="ko-KR" baseline="0" dirty="0"/>
              <a:t>. 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448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다음은 간략한 프로젝트 개요로서</a:t>
            </a:r>
            <a:r>
              <a:rPr lang="en-US" altLang="ko-KR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저희는 다음과 같은 툴과 개발환경으로 이번 프로젝트를 진행할 수 있었습니다</a:t>
            </a:r>
            <a:r>
              <a:rPr lang="en-US" altLang="ko-KR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…</a:t>
            </a:r>
          </a:p>
          <a:p>
            <a:endParaRPr lang="en-US" altLang="ko-KR" sz="1200" b="1" i="0" baseline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저희 프로젝트는 아까 </a:t>
            </a:r>
            <a:r>
              <a:rPr lang="ko-KR" altLang="en-US" sz="1200" b="1" i="0" baseline="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말씀드렸다</a:t>
            </a:r>
            <a:r>
              <a:rPr lang="ko-KR" altLang="en-US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i="0" baseline="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시피</a:t>
            </a:r>
            <a:r>
              <a:rPr lang="ko-KR" altLang="en-US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…. </a:t>
            </a:r>
            <a:r>
              <a:rPr lang="ko-KR" altLang="en-US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이거이고 </a:t>
            </a:r>
            <a:endParaRPr lang="en-US" altLang="ko-KR" sz="1200" b="1" i="0" baseline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과정에서 자연어 학습을 통한 텍스트 에디터 감성분석</a:t>
            </a:r>
            <a:r>
              <a:rPr lang="en-US" altLang="ko-KR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</a:p>
          <a:p>
            <a:r>
              <a:rPr lang="ko-KR" altLang="en-US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이러한 기법들을 적용하였습니다</a:t>
            </a:r>
            <a:r>
              <a:rPr lang="en-US" altLang="ko-KR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endParaRPr lang="en-US" altLang="ko-KR" sz="1200" b="1" i="0" baseline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개요 </a:t>
            </a:r>
            <a:r>
              <a:rPr lang="en-US" altLang="ko-KR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200" b="1" i="0" baseline="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컨셉</a:t>
            </a:r>
            <a:r>
              <a:rPr lang="en-US" altLang="ko-KR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훈련 내용과의 관련성</a:t>
            </a:r>
            <a:r>
              <a:rPr lang="en-US" altLang="ko-KR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575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2" indent="0" algn="ctr">
              <a:buNone/>
              <a:defRPr sz="1801"/>
            </a:lvl3pPr>
            <a:lvl4pPr marL="1371635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8" indent="0" algn="ctr">
              <a:buNone/>
              <a:defRPr sz="1600"/>
            </a:lvl7pPr>
            <a:lvl8pPr marL="3200481" indent="0" algn="ctr">
              <a:buNone/>
              <a:defRPr sz="1600"/>
            </a:lvl8pPr>
            <a:lvl9pPr marL="3657692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127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23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3923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2013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233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3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3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2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286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781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9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91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91" y="2505076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3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3" y="2505076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23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275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428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90" y="987426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645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90" y="987426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2" indent="0">
              <a:buNone/>
              <a:defRPr sz="2400"/>
            </a:lvl3pPr>
            <a:lvl4pPr marL="1371635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8" indent="0">
              <a:buNone/>
              <a:defRPr sz="2000"/>
            </a:lvl7pPr>
            <a:lvl8pPr marL="3200481" indent="0">
              <a:buNone/>
              <a:defRPr sz="2000"/>
            </a:lvl8pPr>
            <a:lvl9pPr marL="3657692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0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4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fld id="{D7D657F1-E26E-4878-8FB9-A33707A39A0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593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22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j-cs"/>
        </a:defRPr>
      </a:lvl1pPr>
    </p:titleStyle>
    <p:bodyStyle>
      <a:lvl1pPr marL="228606" indent="-228606" algn="l" defTabSz="914422" rtl="0" eaLnBrk="1" latinLnBrk="1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1pPr>
      <a:lvl2pPr marL="685817" indent="-228606" algn="l" defTabSz="91442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2pPr>
      <a:lvl3pPr marL="1143028" indent="-228606" algn="l" defTabSz="91442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3pPr>
      <a:lvl4pPr marL="1600240" indent="-228606" algn="l" defTabSz="91442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4pPr>
      <a:lvl5pPr marL="2057451" indent="-228606" algn="l" defTabSz="91442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5pPr>
      <a:lvl6pPr marL="2514664" indent="-228606" algn="l" defTabSz="91442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2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2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2" algn="l" defTabSz="914422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2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2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2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2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1" algn="l" defTabSz="914422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2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kkma.snu.ac.kr/" TargetMode="External"/><Relationship Id="rId3" Type="http://schemas.openxmlformats.org/officeDocument/2006/relationships/image" Target="../media/image36.jpeg"/><Relationship Id="rId7" Type="http://schemas.openxmlformats.org/officeDocument/2006/relationships/hyperlink" Target="http://news.naver.com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issue.nec.go.kr/" TargetMode="External"/><Relationship Id="rId5" Type="http://schemas.openxmlformats.org/officeDocument/2006/relationships/hyperlink" Target="http://info.nec.go.kr/" TargetMode="External"/><Relationship Id="rId4" Type="http://schemas.openxmlformats.org/officeDocument/2006/relationships/hyperlink" Target="https://lovit.github.i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DF5D3A-3B4E-4FA1-9284-E53DD0CAD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9616CD-514C-401B-9062-E286C801E509}"/>
              </a:ext>
            </a:extLst>
          </p:cNvPr>
          <p:cNvSpPr txBox="1"/>
          <p:nvPr/>
        </p:nvSpPr>
        <p:spPr>
          <a:xfrm>
            <a:off x="725214" y="110360"/>
            <a:ext cx="11272345" cy="155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데이터를 활용한 </a:t>
            </a:r>
            <a:endParaRPr lang="en-US" altLang="ko-KR" sz="40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ko-KR" altLang="en-US" sz="550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제 </a:t>
            </a:r>
            <a:r>
              <a:rPr lang="en-US" altLang="ko-KR" sz="550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20</a:t>
            </a:r>
            <a:r>
              <a:rPr lang="ko-KR" altLang="en-US" sz="550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대 서울시 국회의원 평가 서비스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A1F54A-C1B3-46C0-8C9D-6DA1E57BF622}"/>
              </a:ext>
            </a:extLst>
          </p:cNvPr>
          <p:cNvSpPr txBox="1"/>
          <p:nvPr/>
        </p:nvSpPr>
        <p:spPr>
          <a:xfrm>
            <a:off x="94590" y="5829075"/>
            <a:ext cx="269433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Team:</a:t>
            </a:r>
            <a:r>
              <a:rPr lang="ko-KR" altLang="en-US" sz="25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노구리</a:t>
            </a:r>
            <a:r>
              <a:rPr lang="en-US" altLang="ko-KR" sz="25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(3</a:t>
            </a:r>
            <a:r>
              <a:rPr lang="ko-KR" altLang="en-US" sz="25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조</a:t>
            </a:r>
            <a:r>
              <a:rPr lang="en-US" altLang="ko-KR" sz="25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)</a:t>
            </a:r>
            <a:r>
              <a:rPr lang="ko-KR" altLang="en-US" sz="2500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547EDB-B5CC-4D48-B93D-36D430B8C223}"/>
              </a:ext>
            </a:extLst>
          </p:cNvPr>
          <p:cNvSpPr txBox="1"/>
          <p:nvPr/>
        </p:nvSpPr>
        <p:spPr>
          <a:xfrm>
            <a:off x="109830" y="6260090"/>
            <a:ext cx="4675530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팀원 </a:t>
            </a:r>
            <a:r>
              <a:rPr lang="en-US" altLang="ko-KR" sz="2201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: </a:t>
            </a:r>
            <a:r>
              <a:rPr lang="ko-KR" altLang="en-US" sz="2201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구민주</a:t>
            </a:r>
            <a:r>
              <a:rPr lang="en-US" altLang="ko-KR" sz="2201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 </a:t>
            </a:r>
            <a:r>
              <a:rPr lang="ko-KR" altLang="en-US" sz="2201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노소영  </a:t>
            </a:r>
            <a:r>
              <a:rPr lang="ko-KR" altLang="en-US" sz="2201" b="1" dirty="0" err="1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이리애</a:t>
            </a:r>
            <a:r>
              <a:rPr lang="ko-KR" altLang="en-US" sz="2201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2201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ko-KR" altLang="en-US" sz="2201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이혁재</a:t>
            </a:r>
          </a:p>
        </p:txBody>
      </p:sp>
    </p:spTree>
    <p:extLst>
      <p:ext uri="{BB962C8B-B14F-4D97-AF65-F5344CB8AC3E}">
        <p14:creationId xmlns:p14="http://schemas.microsoft.com/office/powerpoint/2010/main" val="3198554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B10B2C89-FF32-467C-848A-2756A033115B}"/>
              </a:ext>
            </a:extLst>
          </p:cNvPr>
          <p:cNvSpPr/>
          <p:nvPr/>
        </p:nvSpPr>
        <p:spPr>
          <a:xfrm>
            <a:off x="-29034" y="0"/>
            <a:ext cx="12221033" cy="6858000"/>
          </a:xfrm>
          <a:prstGeom prst="rect">
            <a:avLst/>
          </a:prstGeom>
          <a:solidFill>
            <a:srgbClr val="88C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" name="직사각형 2"/>
          <p:cNvSpPr/>
          <p:nvPr/>
        </p:nvSpPr>
        <p:spPr>
          <a:xfrm>
            <a:off x="656710" y="160971"/>
            <a:ext cx="3686690" cy="6355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4" name="TextBox 3"/>
          <p:cNvSpPr txBox="1"/>
          <p:nvPr/>
        </p:nvSpPr>
        <p:spPr>
          <a:xfrm>
            <a:off x="1155468" y="568407"/>
            <a:ext cx="303276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배경</a:t>
            </a:r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26489" y="1211202"/>
            <a:ext cx="3714905" cy="49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구조</a:t>
            </a:r>
            <a:endParaRPr lang="en-US" altLang="ko-KR" sz="26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53874" y="1246640"/>
            <a:ext cx="50492" cy="37909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2" name="TextBox 21"/>
          <p:cNvSpPr txBox="1"/>
          <p:nvPr/>
        </p:nvSpPr>
        <p:spPr>
          <a:xfrm>
            <a:off x="1055719" y="121922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7" name="사다리꼴 46"/>
          <p:cNvSpPr/>
          <p:nvPr/>
        </p:nvSpPr>
        <p:spPr>
          <a:xfrm rot="10800000">
            <a:off x="634587" y="149120"/>
            <a:ext cx="1706882" cy="505691"/>
          </a:xfrm>
          <a:prstGeom prst="trapezoid">
            <a:avLst>
              <a:gd name="adj" fmla="val 71429"/>
            </a:avLst>
          </a:prstGeom>
          <a:solidFill>
            <a:srgbClr val="88CF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48" name="TextBox 47"/>
          <p:cNvSpPr txBox="1"/>
          <p:nvPr/>
        </p:nvSpPr>
        <p:spPr>
          <a:xfrm>
            <a:off x="1086199" y="121922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587870-1075-44D0-8F11-C6C2131FEB17}"/>
              </a:ext>
            </a:extLst>
          </p:cNvPr>
          <p:cNvSpPr txBox="1"/>
          <p:nvPr/>
        </p:nvSpPr>
        <p:spPr>
          <a:xfrm>
            <a:off x="656710" y="6104927"/>
            <a:ext cx="3220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참고툴</a:t>
            </a:r>
            <a:r>
              <a:rPr lang="ko-KR" altLang="en-US" dirty="0"/>
              <a:t> </a:t>
            </a:r>
            <a:r>
              <a:rPr lang="en-US" altLang="ko-KR" dirty="0"/>
              <a:t>: Edward</a:t>
            </a:r>
            <a:r>
              <a:rPr lang="ko-KR" altLang="en-US" dirty="0"/>
              <a:t> </a:t>
            </a:r>
            <a:r>
              <a:rPr lang="en-US" altLang="ko-KR" dirty="0" err="1"/>
              <a:t>MindMaster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35FDE9-3179-493C-A256-2DBE1CCD2E07}"/>
              </a:ext>
            </a:extLst>
          </p:cNvPr>
          <p:cNvSpPr txBox="1"/>
          <p:nvPr/>
        </p:nvSpPr>
        <p:spPr>
          <a:xfrm>
            <a:off x="1072558" y="1893796"/>
            <a:ext cx="2821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“ </a:t>
            </a:r>
            <a:r>
              <a:rPr lang="ko-KR" altLang="en-US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수집＂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61C5ED-66D5-4A71-BD65-00B9F0BA4E46}"/>
              </a:ext>
            </a:extLst>
          </p:cNvPr>
          <p:cNvSpPr txBox="1"/>
          <p:nvPr/>
        </p:nvSpPr>
        <p:spPr>
          <a:xfrm>
            <a:off x="1072558" y="2831161"/>
            <a:ext cx="2821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 </a:t>
            </a:r>
            <a:r>
              <a:rPr lang="en-US" altLang="ko-KR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“ EDA </a:t>
            </a:r>
            <a:r>
              <a:rPr lang="ko-KR" altLang="en-US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및</a:t>
            </a:r>
            <a:endParaRPr lang="en-US" altLang="ko-KR" sz="24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r"/>
            <a:r>
              <a:rPr lang="en-US" altLang="ko-KR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  </a:t>
            </a:r>
            <a:r>
              <a:rPr lang="ko-KR" altLang="en-US" sz="2400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러낭모델구현</a:t>
            </a:r>
            <a:r>
              <a:rPr lang="ko-KR" altLang="en-US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en-US" altLang="ko-KR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ko-KR" altLang="en-US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＂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239AF5-0D57-4BB0-AB13-5F16FF95B6BD}"/>
              </a:ext>
            </a:extLst>
          </p:cNvPr>
          <p:cNvSpPr txBox="1"/>
          <p:nvPr/>
        </p:nvSpPr>
        <p:spPr>
          <a:xfrm>
            <a:off x="1072558" y="4465832"/>
            <a:ext cx="282131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 “ </a:t>
            </a:r>
            <a:r>
              <a:rPr lang="ko-KR" altLang="en-US" sz="2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웹사이트 제공 “</a:t>
            </a:r>
            <a:endParaRPr lang="en-US" altLang="ko-KR" sz="24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endParaRPr lang="en-US" altLang="ko-KR" sz="20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단계 구조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DFCD22F-3902-47D3-BB40-558DA9C75974}"/>
              </a:ext>
            </a:extLst>
          </p:cNvPr>
          <p:cNvCxnSpPr>
            <a:cxnSpLocks/>
            <a:stCxn id="7" idx="2"/>
            <a:endCxn id="13" idx="0"/>
          </p:cNvCxnSpPr>
          <p:nvPr/>
        </p:nvCxnSpPr>
        <p:spPr>
          <a:xfrm>
            <a:off x="2483215" y="2355461"/>
            <a:ext cx="0" cy="4757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60B0101-38FC-4C8D-BCBA-929E2EFACC60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2483215" y="3662158"/>
            <a:ext cx="0" cy="8036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948D6455-CA69-4F41-A5F7-C3C31127F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778" y="160970"/>
            <a:ext cx="7317052" cy="63550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5416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B10B2C89-FF32-467C-848A-2756A033115B}"/>
              </a:ext>
            </a:extLst>
          </p:cNvPr>
          <p:cNvSpPr/>
          <p:nvPr/>
        </p:nvSpPr>
        <p:spPr>
          <a:xfrm>
            <a:off x="-29034" y="0"/>
            <a:ext cx="12221033" cy="6858000"/>
          </a:xfrm>
          <a:prstGeom prst="rect">
            <a:avLst/>
          </a:prstGeom>
          <a:solidFill>
            <a:srgbClr val="88C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" name="직사각형 2"/>
          <p:cNvSpPr/>
          <p:nvPr/>
        </p:nvSpPr>
        <p:spPr>
          <a:xfrm>
            <a:off x="656710" y="160972"/>
            <a:ext cx="11139052" cy="6355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4" name="TextBox 3"/>
          <p:cNvSpPr txBox="1"/>
          <p:nvPr/>
        </p:nvSpPr>
        <p:spPr>
          <a:xfrm>
            <a:off x="1155468" y="568407"/>
            <a:ext cx="303276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배경</a:t>
            </a:r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70" name="그림 5">
            <a:extLst>
              <a:ext uri="{FF2B5EF4-FFF2-40B4-BE49-F238E27FC236}">
                <a16:creationId xmlns:a16="http://schemas.microsoft.com/office/drawing/2014/main" id="{DA0D4621-4D96-4FF7-B925-90662ED9EDC0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414" y="674689"/>
            <a:ext cx="215900" cy="5508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381712" y="1204201"/>
            <a:ext cx="3714905" cy="49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기대효과 </a:t>
            </a:r>
            <a:endParaRPr lang="en-US" altLang="ko-KR" sz="26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53874" y="1246640"/>
            <a:ext cx="50492" cy="37909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2" name="TextBox 21"/>
          <p:cNvSpPr txBox="1"/>
          <p:nvPr/>
        </p:nvSpPr>
        <p:spPr>
          <a:xfrm>
            <a:off x="1055719" y="121922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7" name="사다리꼴 46"/>
          <p:cNvSpPr/>
          <p:nvPr/>
        </p:nvSpPr>
        <p:spPr>
          <a:xfrm rot="10800000">
            <a:off x="634587" y="149120"/>
            <a:ext cx="1706882" cy="505691"/>
          </a:xfrm>
          <a:prstGeom prst="trapezoid">
            <a:avLst>
              <a:gd name="adj" fmla="val 71429"/>
            </a:avLst>
          </a:prstGeom>
          <a:solidFill>
            <a:srgbClr val="88CF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48" name="TextBox 47"/>
          <p:cNvSpPr txBox="1"/>
          <p:nvPr/>
        </p:nvSpPr>
        <p:spPr>
          <a:xfrm>
            <a:off x="1086199" y="121922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660" y="1708625"/>
            <a:ext cx="3953815" cy="2750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Freeform 5"/>
          <p:cNvSpPr>
            <a:spLocks/>
          </p:cNvSpPr>
          <p:nvPr/>
        </p:nvSpPr>
        <p:spPr bwMode="auto">
          <a:xfrm>
            <a:off x="2097452" y="4709159"/>
            <a:ext cx="3007948" cy="1697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4400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>
              <a:lnSpc>
                <a:spcPct val="150000"/>
              </a:lnSpc>
            </a:pP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여론 조사 </a:t>
            </a:r>
            <a:r>
              <a:rPr lang="ko-KR" altLang="en-US" sz="1600" b="1" dirty="0" err="1">
                <a:solidFill>
                  <a:prstClr val="white">
                    <a:lumMod val="50000"/>
                  </a:prst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트렌드의</a:t>
            </a: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변화 </a:t>
            </a:r>
            <a:endParaRPr lang="en-US" altLang="ko-KR" sz="1600" b="1" dirty="0">
              <a:solidFill>
                <a:prstClr val="white">
                  <a:lumMod val="50000"/>
                </a:prst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lvl="0"/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언론과 엇갈린 결론으로 미 대선 결과와 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/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영국의 </a:t>
            </a:r>
            <a:r>
              <a:rPr lang="ko-KR" altLang="en-US" sz="1400" dirty="0" err="1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브랙시트</a:t>
            </a: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en-US" altLang="ko-KR" sz="1400" dirty="0" err="1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Brexit</a:t>
            </a: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결과를 예견한 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/>
            <a:r>
              <a:rPr lang="ko-KR" altLang="en-US" sz="1400" dirty="0" err="1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구글</a:t>
            </a: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트렌드</a:t>
            </a: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200" b="1" dirty="0">
              <a:solidFill>
                <a:prstClr val="white">
                  <a:lumMod val="50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Freeform 5"/>
          <p:cNvSpPr>
            <a:spLocks/>
          </p:cNvSpPr>
          <p:nvPr/>
        </p:nvSpPr>
        <p:spPr bwMode="auto">
          <a:xfrm>
            <a:off x="7507024" y="4709159"/>
            <a:ext cx="3007948" cy="1697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4400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>
              <a:lnSpc>
                <a:spcPct val="150000"/>
              </a:lnSpc>
            </a:pP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선거문화의 변화 </a:t>
            </a:r>
            <a:endParaRPr lang="en-US" altLang="ko-KR" sz="1600" b="1" dirty="0">
              <a:solidFill>
                <a:prstClr val="white">
                  <a:lumMod val="50000"/>
                </a:prst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lvl="0"/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선거패턴을 체계적으로 구조화하고 객관적이고 과학적인 선거 연구 유도 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/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유권자에게 좀 더 객관적인 후보자를 선택할 수 있는 정보를 제공</a:t>
            </a: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400" dirty="0">
              <a:solidFill>
                <a:prstClr val="white">
                  <a:lumMod val="50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5362" name="Picture 2" descr="유세차'가 가는 곳, 빅데이터는 알고 있다 : 정치일반 : 정치 : 뉴스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172" y="439403"/>
            <a:ext cx="3405927" cy="4019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522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1D5D35-CAB3-4D41-9A14-9CB8A26255BA}"/>
              </a:ext>
            </a:extLst>
          </p:cNvPr>
          <p:cNvSpPr/>
          <p:nvPr/>
        </p:nvSpPr>
        <p:spPr>
          <a:xfrm>
            <a:off x="705199" y="2666663"/>
            <a:ext cx="116379" cy="712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AC613E-F311-4A3E-8861-9A973AC0605F}"/>
              </a:ext>
            </a:extLst>
          </p:cNvPr>
          <p:cNvSpPr txBox="1"/>
          <p:nvPr/>
        </p:nvSpPr>
        <p:spPr>
          <a:xfrm>
            <a:off x="854828" y="2467156"/>
            <a:ext cx="17290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컨텐츠</a:t>
            </a:r>
            <a:endParaRPr lang="en-US" altLang="ko-KR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INDEX</a:t>
            </a:r>
            <a:endParaRPr lang="ko-KR" altLang="en-US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6690E1-5F79-48DD-8016-FA1BB9128C48}"/>
              </a:ext>
            </a:extLst>
          </p:cNvPr>
          <p:cNvSpPr txBox="1"/>
          <p:nvPr/>
        </p:nvSpPr>
        <p:spPr>
          <a:xfrm>
            <a:off x="8602699" y="1730597"/>
            <a:ext cx="384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수행절차 </a:t>
            </a:r>
            <a:r>
              <a:rPr lang="en-US" altLang="ko-KR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&amp; </a:t>
            </a:r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방법</a:t>
            </a:r>
            <a:endParaRPr lang="en-US" altLang="ko-KR" sz="28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10B2C89-FF32-467C-848A-2756A033115B}"/>
              </a:ext>
            </a:extLst>
          </p:cNvPr>
          <p:cNvSpPr/>
          <p:nvPr/>
        </p:nvSpPr>
        <p:spPr>
          <a:xfrm>
            <a:off x="-29034" y="0"/>
            <a:ext cx="12221033" cy="6858000"/>
          </a:xfrm>
          <a:prstGeom prst="rect">
            <a:avLst/>
          </a:prstGeom>
          <a:solidFill>
            <a:srgbClr val="EC7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" name="직사각형 2"/>
          <p:cNvSpPr/>
          <p:nvPr/>
        </p:nvSpPr>
        <p:spPr>
          <a:xfrm>
            <a:off x="656710" y="167641"/>
            <a:ext cx="11139052" cy="6355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4" name="TextBox 3"/>
          <p:cNvSpPr txBox="1"/>
          <p:nvPr/>
        </p:nvSpPr>
        <p:spPr>
          <a:xfrm>
            <a:off x="1155469" y="568407"/>
            <a:ext cx="410277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>
                <a:solidFill>
                  <a:schemeClr val="bg1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수행절차</a:t>
            </a:r>
            <a:r>
              <a:rPr lang="ko-KR" altLang="en-US" sz="350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ko-KR" altLang="en-US" sz="3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81712" y="1204201"/>
            <a:ext cx="3714905" cy="49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</a:t>
            </a:r>
            <a:r>
              <a:rPr lang="ko-KR" altLang="en-US" sz="2601" dirty="0" err="1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팀구성</a:t>
            </a:r>
            <a:r>
              <a:rPr lang="ko-KR" altLang="en-US" sz="26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6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&amp; </a:t>
            </a:r>
            <a:r>
              <a:rPr lang="ko-KR" altLang="en-US" sz="26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역할 </a:t>
            </a:r>
            <a:endParaRPr lang="en-US" altLang="ko-KR" sz="26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53874" y="1246640"/>
            <a:ext cx="50492" cy="37909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4" name="사다리꼴 23"/>
          <p:cNvSpPr/>
          <p:nvPr/>
        </p:nvSpPr>
        <p:spPr>
          <a:xfrm rot="10800000">
            <a:off x="2432907" y="149120"/>
            <a:ext cx="1706882" cy="505691"/>
          </a:xfrm>
          <a:prstGeom prst="trapezoid">
            <a:avLst>
              <a:gd name="adj" fmla="val 71429"/>
            </a:avLst>
          </a:prstGeom>
          <a:solidFill>
            <a:srgbClr val="EC76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5" name="TextBox 24"/>
          <p:cNvSpPr txBox="1"/>
          <p:nvPr/>
        </p:nvSpPr>
        <p:spPr>
          <a:xfrm>
            <a:off x="2884519" y="121922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2nd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1592" y="3840630"/>
            <a:ext cx="615553" cy="88866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3rd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 rot="1450578">
            <a:off x="2188418" y="2278274"/>
            <a:ext cx="1980000" cy="1980000"/>
          </a:xfrm>
          <a:prstGeom prst="rect">
            <a:avLst/>
          </a:prstGeom>
          <a:solidFill>
            <a:srgbClr val="E3B9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 rot="20242766">
            <a:off x="4195600" y="2264278"/>
            <a:ext cx="1980000" cy="1980000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 rot="867301">
            <a:off x="6288626" y="2353779"/>
            <a:ext cx="1980000" cy="19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 rot="20043500">
            <a:off x="8173318" y="2236720"/>
            <a:ext cx="1980000" cy="1980000"/>
          </a:xfrm>
          <a:prstGeom prst="rect">
            <a:avLst/>
          </a:prstGeom>
          <a:solidFill>
            <a:srgbClr val="5CA4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6" name="Picture 4" descr="Paper Clip Icon. Black Icon On Transparent Background. Royalty ...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23" t="16967" r="12411" b="15168"/>
          <a:stretch/>
        </p:blipFill>
        <p:spPr bwMode="auto">
          <a:xfrm>
            <a:off x="2589876" y="1865664"/>
            <a:ext cx="683722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 rot="1493229">
            <a:off x="2368417" y="2466599"/>
            <a:ext cx="1620000" cy="162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Picture 4" descr="Paper Clip Icon. Black Icon On Transparent Background. Royalty ...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3" t="16967" r="12411" b="15168"/>
          <a:stretch/>
        </p:blipFill>
        <p:spPr bwMode="auto">
          <a:xfrm rot="17475059">
            <a:off x="4128974" y="2228820"/>
            <a:ext cx="683722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/>
          <p:cNvSpPr/>
          <p:nvPr/>
        </p:nvSpPr>
        <p:spPr>
          <a:xfrm rot="20249084">
            <a:off x="4381467" y="2466599"/>
            <a:ext cx="1620000" cy="162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Picture 4" descr="Paper Clip Icon. Black Icon On Transparent Background. Royalty ...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3" t="16967" r="12411" b="15168"/>
          <a:stretch/>
        </p:blipFill>
        <p:spPr bwMode="auto">
          <a:xfrm rot="20925309">
            <a:off x="6478083" y="1925204"/>
            <a:ext cx="683722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/>
          <p:cNvSpPr/>
          <p:nvPr/>
        </p:nvSpPr>
        <p:spPr>
          <a:xfrm rot="909491">
            <a:off x="6468627" y="2533779"/>
            <a:ext cx="1620000" cy="162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Picture 4" descr="Paper Clip Icon. Black Icon On Transparent Background. Royalty ...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3" t="16967" r="12411" b="15168"/>
          <a:stretch/>
        </p:blipFill>
        <p:spPr bwMode="auto">
          <a:xfrm rot="18600573">
            <a:off x="8032767" y="2142239"/>
            <a:ext cx="683722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/>
          <p:cNvSpPr/>
          <p:nvPr/>
        </p:nvSpPr>
        <p:spPr>
          <a:xfrm rot="20099744">
            <a:off x="8353319" y="2436921"/>
            <a:ext cx="1620000" cy="162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049449" y="4548900"/>
            <a:ext cx="1706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E3B91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이혁재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483382" y="4548900"/>
            <a:ext cx="1706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2E75B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구민주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609652" y="4548900"/>
            <a:ext cx="1706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ED7D3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노소영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748039" y="4533024"/>
            <a:ext cx="1706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5CA47E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이리애</a:t>
            </a:r>
            <a:endParaRPr lang="ko-KR" altLang="en-US" b="1" dirty="0">
              <a:solidFill>
                <a:srgbClr val="5CA47E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24933" y="4901205"/>
            <a:ext cx="155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PM </a:t>
            </a:r>
            <a:endParaRPr lang="ko-KR" altLang="en-US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64203" y="4901205"/>
            <a:ext cx="2144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데이터 분석 </a:t>
            </a:r>
            <a:r>
              <a:rPr lang="en-US" altLang="ko-KR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&amp; 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시각화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504868" y="4892291"/>
            <a:ext cx="2236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데이터 분석 </a:t>
            </a:r>
            <a:r>
              <a:rPr lang="en-US" altLang="ko-KR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&amp; 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모델링</a:t>
            </a:r>
            <a:r>
              <a:rPr lang="en-US" altLang="ko-KR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endParaRPr lang="ko-KR" altLang="en-US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92521" y="4885329"/>
            <a:ext cx="155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PM </a:t>
            </a:r>
            <a:endParaRPr lang="ko-KR" altLang="en-US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153780" y="5242546"/>
            <a:ext cx="155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내가 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한거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적음</a:t>
            </a:r>
            <a:r>
              <a:rPr lang="en-US" altLang="ko-KR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endParaRPr lang="ko-KR" altLang="en-US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470835" y="5241140"/>
            <a:ext cx="155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내가 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한거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적음</a:t>
            </a:r>
            <a:r>
              <a:rPr lang="en-US" altLang="ko-KR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endParaRPr lang="ko-KR" altLang="en-US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289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10B2C89-FF32-467C-848A-2756A033115B}"/>
              </a:ext>
            </a:extLst>
          </p:cNvPr>
          <p:cNvSpPr/>
          <p:nvPr/>
        </p:nvSpPr>
        <p:spPr>
          <a:xfrm>
            <a:off x="-29034" y="0"/>
            <a:ext cx="12221033" cy="6858000"/>
          </a:xfrm>
          <a:prstGeom prst="rect">
            <a:avLst/>
          </a:prstGeom>
          <a:solidFill>
            <a:srgbClr val="EC7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5BBAFF4-6359-4F79-B89D-2392C1F704EA}"/>
              </a:ext>
            </a:extLst>
          </p:cNvPr>
          <p:cNvSpPr/>
          <p:nvPr/>
        </p:nvSpPr>
        <p:spPr>
          <a:xfrm>
            <a:off x="3499945" y="957245"/>
            <a:ext cx="518685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27C514-35CB-42DF-9A27-199E880C4B35}"/>
              </a:ext>
            </a:extLst>
          </p:cNvPr>
          <p:cNvSpPr txBox="1"/>
          <p:nvPr/>
        </p:nvSpPr>
        <p:spPr>
          <a:xfrm>
            <a:off x="3105804" y="229531"/>
            <a:ext cx="58805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프로젝트수행절차</a:t>
            </a:r>
          </a:p>
        </p:txBody>
      </p:sp>
      <p:sp>
        <p:nvSpPr>
          <p:cNvPr id="15" name="오각형 14"/>
          <p:cNvSpPr/>
          <p:nvPr/>
        </p:nvSpPr>
        <p:spPr>
          <a:xfrm>
            <a:off x="1150883" y="1671149"/>
            <a:ext cx="1954921" cy="283780"/>
          </a:xfrm>
          <a:prstGeom prst="homePlat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</a:t>
            </a:r>
          </a:p>
        </p:txBody>
      </p:sp>
      <p:sp>
        <p:nvSpPr>
          <p:cNvPr id="63" name="오각형 62"/>
          <p:cNvSpPr/>
          <p:nvPr/>
        </p:nvSpPr>
        <p:spPr>
          <a:xfrm>
            <a:off x="3184634" y="1671149"/>
            <a:ext cx="1954921" cy="283780"/>
          </a:xfrm>
          <a:prstGeom prst="homePlat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구축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64" name="오각형 63"/>
          <p:cNvSpPr/>
          <p:nvPr/>
        </p:nvSpPr>
        <p:spPr>
          <a:xfrm>
            <a:off x="5218385" y="1671149"/>
            <a:ext cx="1954921" cy="283780"/>
          </a:xfrm>
          <a:prstGeom prst="homePlat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모델링 개발 </a:t>
            </a:r>
          </a:p>
        </p:txBody>
      </p:sp>
      <p:sp>
        <p:nvSpPr>
          <p:cNvPr id="65" name="오각형 64"/>
          <p:cNvSpPr/>
          <p:nvPr/>
        </p:nvSpPr>
        <p:spPr>
          <a:xfrm>
            <a:off x="7252136" y="1671149"/>
            <a:ext cx="1954921" cy="283780"/>
          </a:xfrm>
          <a:prstGeom prst="homePlat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서비스 제공 </a:t>
            </a:r>
          </a:p>
        </p:txBody>
      </p:sp>
      <p:sp>
        <p:nvSpPr>
          <p:cNvPr id="66" name="오각형 65"/>
          <p:cNvSpPr/>
          <p:nvPr/>
        </p:nvSpPr>
        <p:spPr>
          <a:xfrm>
            <a:off x="9285887" y="1671149"/>
            <a:ext cx="1954921" cy="283780"/>
          </a:xfrm>
          <a:prstGeom prst="homePlat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총평 및 발표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182412" y="2172408"/>
            <a:ext cx="1608083" cy="3468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주제 도출 </a:t>
            </a:r>
            <a:endParaRPr lang="ko-KR" altLang="en-US" sz="1300" b="1" dirty="0"/>
          </a:p>
        </p:txBody>
      </p:sp>
      <p:sp>
        <p:nvSpPr>
          <p:cNvPr id="67" name="직사각형 66"/>
          <p:cNvSpPr/>
          <p:nvPr/>
        </p:nvSpPr>
        <p:spPr>
          <a:xfrm>
            <a:off x="1182412" y="2642140"/>
            <a:ext cx="1608083" cy="3468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추진 계획 수립 </a:t>
            </a:r>
            <a:endParaRPr lang="ko-KR" altLang="en-US" sz="1300" b="1" dirty="0"/>
          </a:p>
        </p:txBody>
      </p:sp>
      <p:cxnSp>
        <p:nvCxnSpPr>
          <p:cNvPr id="18" name="직선 화살표 연결선 17"/>
          <p:cNvCxnSpPr>
            <a:stCxn id="16" idx="2"/>
            <a:endCxn id="67" idx="0"/>
          </p:cNvCxnSpPr>
          <p:nvPr/>
        </p:nvCxnSpPr>
        <p:spPr>
          <a:xfrm>
            <a:off x="1986454" y="2519250"/>
            <a:ext cx="0" cy="122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/>
          <p:cNvSpPr/>
          <p:nvPr/>
        </p:nvSpPr>
        <p:spPr>
          <a:xfrm>
            <a:off x="3184634" y="2172408"/>
            <a:ext cx="1608083" cy="3468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수집</a:t>
            </a:r>
            <a:endParaRPr lang="ko-KR" altLang="en-US" sz="1300" b="1" dirty="0"/>
          </a:p>
        </p:txBody>
      </p:sp>
      <p:sp>
        <p:nvSpPr>
          <p:cNvPr id="70" name="직사각형 69"/>
          <p:cNvSpPr/>
          <p:nvPr/>
        </p:nvSpPr>
        <p:spPr>
          <a:xfrm>
            <a:off x="3184631" y="2650069"/>
            <a:ext cx="1608083" cy="3468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핵심 요인 추출 </a:t>
            </a:r>
            <a:endParaRPr lang="ko-KR" altLang="en-US" sz="1300" b="1" dirty="0"/>
          </a:p>
        </p:txBody>
      </p:sp>
      <p:cxnSp>
        <p:nvCxnSpPr>
          <p:cNvPr id="27" name="직선 화살표 연결선 26"/>
          <p:cNvCxnSpPr>
            <a:stCxn id="69" idx="2"/>
            <a:endCxn id="70" idx="0"/>
          </p:cNvCxnSpPr>
          <p:nvPr/>
        </p:nvCxnSpPr>
        <p:spPr>
          <a:xfrm flipH="1">
            <a:off x="3988673" y="2519250"/>
            <a:ext cx="3" cy="130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67" idx="3"/>
            <a:endCxn id="69" idx="1"/>
          </p:cNvCxnSpPr>
          <p:nvPr/>
        </p:nvCxnSpPr>
        <p:spPr>
          <a:xfrm flipV="1">
            <a:off x="2790495" y="2345829"/>
            <a:ext cx="394139" cy="4697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5242030" y="2172408"/>
            <a:ext cx="1608083" cy="3468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EDA</a:t>
            </a:r>
            <a:endParaRPr lang="ko-KR" altLang="en-US" sz="1300" b="1" dirty="0"/>
          </a:p>
        </p:txBody>
      </p:sp>
      <p:sp>
        <p:nvSpPr>
          <p:cNvPr id="74" name="직사각형 73"/>
          <p:cNvSpPr/>
          <p:nvPr/>
        </p:nvSpPr>
        <p:spPr>
          <a:xfrm>
            <a:off x="5242030" y="2643474"/>
            <a:ext cx="1608083" cy="3468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 알고리즘 적용</a:t>
            </a:r>
            <a:endParaRPr lang="ko-KR" altLang="en-US" sz="1300" b="1" dirty="0"/>
          </a:p>
        </p:txBody>
      </p:sp>
      <p:sp>
        <p:nvSpPr>
          <p:cNvPr id="75" name="직사각형 74"/>
          <p:cNvSpPr/>
          <p:nvPr/>
        </p:nvSpPr>
        <p:spPr>
          <a:xfrm>
            <a:off x="5242030" y="3097924"/>
            <a:ext cx="1608083" cy="3468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 결과 평가 </a:t>
            </a:r>
            <a:endParaRPr lang="ko-KR" altLang="en-US" sz="1300" b="1" dirty="0"/>
          </a:p>
        </p:txBody>
      </p:sp>
      <p:cxnSp>
        <p:nvCxnSpPr>
          <p:cNvPr id="88" name="꺾인 연결선 87"/>
          <p:cNvCxnSpPr/>
          <p:nvPr/>
        </p:nvCxnSpPr>
        <p:spPr>
          <a:xfrm flipV="1">
            <a:off x="4804535" y="2378980"/>
            <a:ext cx="394139" cy="4697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7260563" y="2186417"/>
            <a:ext cx="1608083" cy="3468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서비스 도메인 구축</a:t>
            </a:r>
            <a:endParaRPr lang="ko-KR" altLang="en-US" sz="1300" b="1" dirty="0"/>
          </a:p>
        </p:txBody>
      </p:sp>
      <p:sp>
        <p:nvSpPr>
          <p:cNvPr id="91" name="직사각형 90"/>
          <p:cNvSpPr/>
          <p:nvPr/>
        </p:nvSpPr>
        <p:spPr>
          <a:xfrm>
            <a:off x="7261200" y="2646903"/>
            <a:ext cx="1608083" cy="3468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웹 레이아웃 구현</a:t>
            </a:r>
            <a:endParaRPr lang="ko-KR" altLang="en-US" sz="1300" b="1" dirty="0"/>
          </a:p>
        </p:txBody>
      </p:sp>
      <p:sp>
        <p:nvSpPr>
          <p:cNvPr id="92" name="직사각형 91"/>
          <p:cNvSpPr/>
          <p:nvPr/>
        </p:nvSpPr>
        <p:spPr>
          <a:xfrm>
            <a:off x="7261200" y="3123193"/>
            <a:ext cx="1608083" cy="3468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웹 세부동작 구현 </a:t>
            </a:r>
            <a:endParaRPr lang="ko-KR" altLang="en-US" sz="1300" b="1" dirty="0"/>
          </a:p>
        </p:txBody>
      </p:sp>
      <p:cxnSp>
        <p:nvCxnSpPr>
          <p:cNvPr id="84" name="직선 화살표 연결선 83"/>
          <p:cNvCxnSpPr>
            <a:stCxn id="72" idx="2"/>
            <a:endCxn id="74" idx="0"/>
          </p:cNvCxnSpPr>
          <p:nvPr/>
        </p:nvCxnSpPr>
        <p:spPr>
          <a:xfrm>
            <a:off x="6046072" y="2519250"/>
            <a:ext cx="0" cy="124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직사각형 98"/>
          <p:cNvSpPr/>
          <p:nvPr/>
        </p:nvSpPr>
        <p:spPr>
          <a:xfrm>
            <a:off x="5242029" y="3568371"/>
            <a:ext cx="1608083" cy="3468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 결과 </a:t>
            </a:r>
            <a:r>
              <a:rPr lang="ko-KR" altLang="en-US" sz="13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재시각화</a:t>
            </a:r>
            <a:endParaRPr lang="ko-KR" altLang="en-US" sz="1300" b="1" dirty="0"/>
          </a:p>
        </p:txBody>
      </p:sp>
      <p:cxnSp>
        <p:nvCxnSpPr>
          <p:cNvPr id="101" name="직선 화살표 연결선 100"/>
          <p:cNvCxnSpPr>
            <a:stCxn id="75" idx="2"/>
            <a:endCxn id="99" idx="0"/>
          </p:cNvCxnSpPr>
          <p:nvPr/>
        </p:nvCxnSpPr>
        <p:spPr>
          <a:xfrm flipH="1">
            <a:off x="6046071" y="3444766"/>
            <a:ext cx="1" cy="123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74" idx="2"/>
            <a:endCxn id="75" idx="0"/>
          </p:cNvCxnSpPr>
          <p:nvPr/>
        </p:nvCxnSpPr>
        <p:spPr>
          <a:xfrm>
            <a:off x="6046072" y="2990316"/>
            <a:ext cx="0" cy="107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꺾인 연결선 104"/>
          <p:cNvCxnSpPr>
            <a:stCxn id="99" idx="3"/>
            <a:endCxn id="90" idx="1"/>
          </p:cNvCxnSpPr>
          <p:nvPr/>
        </p:nvCxnSpPr>
        <p:spPr>
          <a:xfrm flipV="1">
            <a:off x="6850112" y="2359838"/>
            <a:ext cx="410451" cy="13819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직선 화살표 연결선 113"/>
          <p:cNvCxnSpPr>
            <a:stCxn id="90" idx="2"/>
            <a:endCxn id="91" idx="0"/>
          </p:cNvCxnSpPr>
          <p:nvPr/>
        </p:nvCxnSpPr>
        <p:spPr>
          <a:xfrm>
            <a:off x="8064605" y="2533259"/>
            <a:ext cx="637" cy="113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>
            <a:stCxn id="91" idx="2"/>
            <a:endCxn id="92" idx="0"/>
          </p:cNvCxnSpPr>
          <p:nvPr/>
        </p:nvCxnSpPr>
        <p:spPr>
          <a:xfrm>
            <a:off x="8065242" y="2993745"/>
            <a:ext cx="0" cy="129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/>
          <p:cNvSpPr/>
          <p:nvPr/>
        </p:nvSpPr>
        <p:spPr>
          <a:xfrm>
            <a:off x="9349199" y="2186417"/>
            <a:ext cx="1800000" cy="3468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서비스 동작 및 시연 </a:t>
            </a:r>
            <a:endParaRPr lang="ko-KR" altLang="en-US" sz="1300" b="1" dirty="0"/>
          </a:p>
        </p:txBody>
      </p:sp>
      <p:cxnSp>
        <p:nvCxnSpPr>
          <p:cNvPr id="135" name="꺾인 연결선 134"/>
          <p:cNvCxnSpPr>
            <a:stCxn id="92" idx="3"/>
            <a:endCxn id="133" idx="1"/>
          </p:cNvCxnSpPr>
          <p:nvPr/>
        </p:nvCxnSpPr>
        <p:spPr>
          <a:xfrm flipV="1">
            <a:off x="8869283" y="2359838"/>
            <a:ext cx="479916" cy="9367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직사각형 141"/>
          <p:cNvSpPr/>
          <p:nvPr/>
        </p:nvSpPr>
        <p:spPr>
          <a:xfrm>
            <a:off x="9349200" y="2703973"/>
            <a:ext cx="1800000" cy="4806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서비스 피드백 및 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개선방향 도출 </a:t>
            </a:r>
            <a:endParaRPr lang="ko-KR" altLang="en-US" sz="1300" b="1" dirty="0"/>
          </a:p>
        </p:txBody>
      </p:sp>
      <p:cxnSp>
        <p:nvCxnSpPr>
          <p:cNvPr id="144" name="직선 화살표 연결선 143"/>
          <p:cNvCxnSpPr>
            <a:stCxn id="133" idx="2"/>
            <a:endCxn id="142" idx="0"/>
          </p:cNvCxnSpPr>
          <p:nvPr/>
        </p:nvCxnSpPr>
        <p:spPr>
          <a:xfrm>
            <a:off x="10249199" y="2533259"/>
            <a:ext cx="1" cy="170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직사각형 144"/>
          <p:cNvSpPr/>
          <p:nvPr/>
        </p:nvSpPr>
        <p:spPr>
          <a:xfrm>
            <a:off x="1182411" y="4341779"/>
            <a:ext cx="1608083" cy="3468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기안서</a:t>
            </a:r>
            <a:endParaRPr lang="ko-KR" altLang="en-US" sz="1300" b="1" dirty="0"/>
          </a:p>
        </p:txBody>
      </p:sp>
      <p:sp>
        <p:nvSpPr>
          <p:cNvPr id="146" name="직사각형 145"/>
          <p:cNvSpPr/>
          <p:nvPr/>
        </p:nvSpPr>
        <p:spPr>
          <a:xfrm>
            <a:off x="1180800" y="4840538"/>
            <a:ext cx="1608083" cy="5094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</a:t>
            </a:r>
            <a:r>
              <a: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WBS</a:t>
            </a:r>
          </a:p>
          <a:p>
            <a:pPr algn="ctr"/>
            <a:r>
              <a: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(</a:t>
            </a:r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초안</a:t>
            </a:r>
            <a:r>
              <a: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)</a:t>
            </a:r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endParaRPr lang="ko-KR" altLang="en-US" sz="1300" b="1" dirty="0"/>
          </a:p>
        </p:txBody>
      </p:sp>
      <p:sp>
        <p:nvSpPr>
          <p:cNvPr id="147" name="직사각형 146"/>
          <p:cNvSpPr/>
          <p:nvPr/>
        </p:nvSpPr>
        <p:spPr>
          <a:xfrm>
            <a:off x="1180800" y="5529970"/>
            <a:ext cx="160808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</a:t>
            </a:r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주차 프로젝트 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현황보고서</a:t>
            </a:r>
            <a:endParaRPr lang="ko-KR" altLang="en-US" sz="1300" b="1" dirty="0"/>
          </a:p>
        </p:txBody>
      </p:sp>
      <p:cxnSp>
        <p:nvCxnSpPr>
          <p:cNvPr id="149" name="직선 화살표 연결선 148"/>
          <p:cNvCxnSpPr>
            <a:stCxn id="145" idx="2"/>
            <a:endCxn id="146" idx="0"/>
          </p:cNvCxnSpPr>
          <p:nvPr/>
        </p:nvCxnSpPr>
        <p:spPr>
          <a:xfrm flipH="1">
            <a:off x="1984842" y="4688621"/>
            <a:ext cx="1611" cy="151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화살표 연결선 150"/>
          <p:cNvCxnSpPr>
            <a:stCxn id="146" idx="2"/>
            <a:endCxn id="147" idx="0"/>
          </p:cNvCxnSpPr>
          <p:nvPr/>
        </p:nvCxnSpPr>
        <p:spPr>
          <a:xfrm>
            <a:off x="1984842" y="5350011"/>
            <a:ext cx="0" cy="179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580571" y="1591332"/>
            <a:ext cx="27577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일정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580571" y="4349644"/>
            <a:ext cx="2757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</a:t>
            </a:r>
            <a:endParaRPr lang="en-US" altLang="ko-KR" sz="1500" b="1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endParaRPr lang="en-US" altLang="ko-KR" sz="1500" b="1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r>
              <a:rPr lang="ko-KR" altLang="en-US" sz="1500" b="1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산출물</a:t>
            </a:r>
          </a:p>
        </p:txBody>
      </p:sp>
      <p:sp>
        <p:nvSpPr>
          <p:cNvPr id="154" name="직사각형 153"/>
          <p:cNvSpPr/>
          <p:nvPr/>
        </p:nvSpPr>
        <p:spPr>
          <a:xfrm>
            <a:off x="3184630" y="4284489"/>
            <a:ext cx="160808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수집데이터 파일 </a:t>
            </a:r>
            <a:endParaRPr lang="ko-KR" altLang="en-US" sz="1300" b="1" dirty="0"/>
          </a:p>
        </p:txBody>
      </p:sp>
      <p:sp>
        <p:nvSpPr>
          <p:cNvPr id="155" name="직사각형 154"/>
          <p:cNvSpPr/>
          <p:nvPr/>
        </p:nvSpPr>
        <p:spPr>
          <a:xfrm>
            <a:off x="3184629" y="5529970"/>
            <a:ext cx="160808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</a:t>
            </a:r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주차 프로젝트 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현황보고서  </a:t>
            </a:r>
            <a:endParaRPr lang="ko-KR" altLang="en-US" sz="1300" b="1" dirty="0"/>
          </a:p>
        </p:txBody>
      </p:sp>
      <p:sp>
        <p:nvSpPr>
          <p:cNvPr id="156" name="직사각형 155"/>
          <p:cNvSpPr/>
          <p:nvPr/>
        </p:nvSpPr>
        <p:spPr>
          <a:xfrm>
            <a:off x="3186000" y="4870376"/>
            <a:ext cx="160808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수집데이터 </a:t>
            </a:r>
            <a:r>
              <a: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DB</a:t>
            </a:r>
          </a:p>
          <a:p>
            <a:pPr algn="ctr"/>
            <a:r>
              <a: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(Oracle)</a:t>
            </a:r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endParaRPr lang="ko-KR" altLang="en-US" sz="1300" b="1" dirty="0"/>
          </a:p>
        </p:txBody>
      </p:sp>
      <p:sp>
        <p:nvSpPr>
          <p:cNvPr id="157" name="직사각형 156"/>
          <p:cNvSpPr/>
          <p:nvPr/>
        </p:nvSpPr>
        <p:spPr>
          <a:xfrm>
            <a:off x="5242028" y="4278711"/>
            <a:ext cx="160808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한국어 형태소 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분류모델 </a:t>
            </a:r>
            <a:endParaRPr lang="ko-KR" altLang="en-US" sz="1300" b="1" dirty="0"/>
          </a:p>
        </p:txBody>
      </p:sp>
      <p:sp>
        <p:nvSpPr>
          <p:cNvPr id="158" name="직사각형 157"/>
          <p:cNvSpPr/>
          <p:nvPr/>
        </p:nvSpPr>
        <p:spPr>
          <a:xfrm>
            <a:off x="5241600" y="4870375"/>
            <a:ext cx="160808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한국어 감성분석 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모델</a:t>
            </a:r>
            <a:endParaRPr lang="ko-KR" altLang="en-US" sz="1300" b="1" dirty="0"/>
          </a:p>
        </p:txBody>
      </p:sp>
      <p:sp>
        <p:nvSpPr>
          <p:cNvPr id="159" name="직사각형 158"/>
          <p:cNvSpPr/>
          <p:nvPr/>
        </p:nvSpPr>
        <p:spPr>
          <a:xfrm>
            <a:off x="5241599" y="5399341"/>
            <a:ext cx="160808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산출물 시각화 파일</a:t>
            </a:r>
            <a:endParaRPr lang="ko-KR" altLang="en-US" sz="1300" b="1" dirty="0"/>
          </a:p>
        </p:txBody>
      </p:sp>
      <p:sp>
        <p:nvSpPr>
          <p:cNvPr id="160" name="직사각형 159"/>
          <p:cNvSpPr/>
          <p:nvPr/>
        </p:nvSpPr>
        <p:spPr>
          <a:xfrm>
            <a:off x="5241600" y="5914600"/>
            <a:ext cx="160808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</a:t>
            </a:r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주차 프로젝트 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현황보고서 </a:t>
            </a:r>
            <a:endParaRPr lang="ko-KR" altLang="en-US" sz="1300" b="1" dirty="0"/>
          </a:p>
        </p:txBody>
      </p:sp>
      <p:sp>
        <p:nvSpPr>
          <p:cNvPr id="161" name="직사각형 160"/>
          <p:cNvSpPr/>
          <p:nvPr/>
        </p:nvSpPr>
        <p:spPr>
          <a:xfrm>
            <a:off x="7260563" y="4278710"/>
            <a:ext cx="160808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소스코드 모듈</a:t>
            </a:r>
            <a:endParaRPr lang="ko-KR" altLang="en-US" sz="1300" b="1" dirty="0"/>
          </a:p>
        </p:txBody>
      </p:sp>
      <p:sp>
        <p:nvSpPr>
          <p:cNvPr id="163" name="직사각형 162"/>
          <p:cNvSpPr/>
          <p:nvPr/>
        </p:nvSpPr>
        <p:spPr>
          <a:xfrm>
            <a:off x="7261200" y="5433063"/>
            <a:ext cx="160808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4</a:t>
            </a:r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주차 프로젝트 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현황보고서 </a:t>
            </a:r>
            <a:endParaRPr lang="ko-KR" altLang="en-US" sz="1300" b="1" dirty="0"/>
          </a:p>
        </p:txBody>
      </p:sp>
      <p:sp>
        <p:nvSpPr>
          <p:cNvPr id="164" name="직사각형 163"/>
          <p:cNvSpPr/>
          <p:nvPr/>
        </p:nvSpPr>
        <p:spPr>
          <a:xfrm>
            <a:off x="9349199" y="4295761"/>
            <a:ext cx="160808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완료보고서</a:t>
            </a:r>
            <a:endParaRPr lang="ko-KR" altLang="en-US" sz="1300" b="1" dirty="0"/>
          </a:p>
        </p:txBody>
      </p:sp>
      <p:sp>
        <p:nvSpPr>
          <p:cNvPr id="165" name="직사각형 164"/>
          <p:cNvSpPr/>
          <p:nvPr/>
        </p:nvSpPr>
        <p:spPr>
          <a:xfrm>
            <a:off x="7260563" y="4854130"/>
            <a:ext cx="160808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웹 서비스 </a:t>
            </a:r>
            <a:r>
              <a:rPr lang="ko-KR" altLang="en-US" sz="13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탬플릿</a:t>
            </a:r>
            <a:endParaRPr lang="ko-KR" altLang="en-US" sz="1300" b="1" dirty="0"/>
          </a:p>
        </p:txBody>
      </p:sp>
      <p:sp>
        <p:nvSpPr>
          <p:cNvPr id="166" name="직사각형 165"/>
          <p:cNvSpPr/>
          <p:nvPr/>
        </p:nvSpPr>
        <p:spPr>
          <a:xfrm>
            <a:off x="9351201" y="4868705"/>
            <a:ext cx="160808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WBS </a:t>
            </a:r>
            <a:r>
              <a:rPr lang="ko-KR" altLang="en-US" sz="13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완성본</a:t>
            </a:r>
            <a:endParaRPr lang="ko-KR" altLang="en-US" sz="1300" b="1" dirty="0"/>
          </a:p>
        </p:txBody>
      </p:sp>
      <p:sp>
        <p:nvSpPr>
          <p:cNvPr id="167" name="직사각형 166"/>
          <p:cNvSpPr/>
          <p:nvPr/>
        </p:nvSpPr>
        <p:spPr>
          <a:xfrm>
            <a:off x="9349199" y="5427135"/>
            <a:ext cx="160808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발표자료</a:t>
            </a:r>
            <a:endParaRPr lang="ko-KR" altLang="en-US" sz="1300" b="1" dirty="0"/>
          </a:p>
        </p:txBody>
      </p:sp>
      <p:cxnSp>
        <p:nvCxnSpPr>
          <p:cNvPr id="169" name="꺾인 연결선 168"/>
          <p:cNvCxnSpPr>
            <a:stCxn id="147" idx="3"/>
            <a:endCxn id="154" idx="1"/>
          </p:cNvCxnSpPr>
          <p:nvPr/>
        </p:nvCxnSpPr>
        <p:spPr>
          <a:xfrm flipV="1">
            <a:off x="2788883" y="4503928"/>
            <a:ext cx="395747" cy="124548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화살표 연결선 172"/>
          <p:cNvCxnSpPr>
            <a:stCxn id="154" idx="2"/>
            <a:endCxn id="156" idx="0"/>
          </p:cNvCxnSpPr>
          <p:nvPr/>
        </p:nvCxnSpPr>
        <p:spPr>
          <a:xfrm>
            <a:off x="3988672" y="4723366"/>
            <a:ext cx="1370" cy="147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직선 화살표 연결선 174"/>
          <p:cNvCxnSpPr>
            <a:stCxn id="156" idx="2"/>
            <a:endCxn id="155" idx="0"/>
          </p:cNvCxnSpPr>
          <p:nvPr/>
        </p:nvCxnSpPr>
        <p:spPr>
          <a:xfrm flipH="1">
            <a:off x="3988671" y="5309253"/>
            <a:ext cx="1371" cy="220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꺾인 연결선 176"/>
          <p:cNvCxnSpPr>
            <a:stCxn id="155" idx="3"/>
            <a:endCxn id="157" idx="1"/>
          </p:cNvCxnSpPr>
          <p:nvPr/>
        </p:nvCxnSpPr>
        <p:spPr>
          <a:xfrm flipV="1">
            <a:off x="4792712" y="4498150"/>
            <a:ext cx="449316" cy="125125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stCxn id="157" idx="2"/>
            <a:endCxn id="158" idx="0"/>
          </p:cNvCxnSpPr>
          <p:nvPr/>
        </p:nvCxnSpPr>
        <p:spPr>
          <a:xfrm flipH="1">
            <a:off x="6045642" y="4717588"/>
            <a:ext cx="428" cy="152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stCxn id="159" idx="2"/>
            <a:endCxn id="160" idx="0"/>
          </p:cNvCxnSpPr>
          <p:nvPr/>
        </p:nvCxnSpPr>
        <p:spPr>
          <a:xfrm>
            <a:off x="6045641" y="5838218"/>
            <a:ext cx="1" cy="76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stCxn id="158" idx="2"/>
            <a:endCxn id="159" idx="0"/>
          </p:cNvCxnSpPr>
          <p:nvPr/>
        </p:nvCxnSpPr>
        <p:spPr>
          <a:xfrm flipH="1">
            <a:off x="6045641" y="5309252"/>
            <a:ext cx="1" cy="90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꺾인 연결선 184"/>
          <p:cNvCxnSpPr>
            <a:stCxn id="160" idx="3"/>
            <a:endCxn id="161" idx="1"/>
          </p:cNvCxnSpPr>
          <p:nvPr/>
        </p:nvCxnSpPr>
        <p:spPr>
          <a:xfrm flipV="1">
            <a:off x="6849683" y="4498149"/>
            <a:ext cx="410880" cy="16358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stCxn id="161" idx="2"/>
            <a:endCxn id="165" idx="0"/>
          </p:cNvCxnSpPr>
          <p:nvPr/>
        </p:nvCxnSpPr>
        <p:spPr>
          <a:xfrm>
            <a:off x="8064605" y="4717587"/>
            <a:ext cx="0" cy="136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stCxn id="165" idx="2"/>
            <a:endCxn id="163" idx="0"/>
          </p:cNvCxnSpPr>
          <p:nvPr/>
        </p:nvCxnSpPr>
        <p:spPr>
          <a:xfrm>
            <a:off x="8064605" y="5293007"/>
            <a:ext cx="637" cy="14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꺾인 연결선 190"/>
          <p:cNvCxnSpPr>
            <a:stCxn id="163" idx="3"/>
            <a:endCxn id="164" idx="1"/>
          </p:cNvCxnSpPr>
          <p:nvPr/>
        </p:nvCxnSpPr>
        <p:spPr>
          <a:xfrm flipV="1">
            <a:off x="8869283" y="4515200"/>
            <a:ext cx="479916" cy="11373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직선 화살표 연결선 192"/>
          <p:cNvCxnSpPr>
            <a:stCxn id="164" idx="2"/>
            <a:endCxn id="166" idx="0"/>
          </p:cNvCxnSpPr>
          <p:nvPr/>
        </p:nvCxnSpPr>
        <p:spPr>
          <a:xfrm>
            <a:off x="10153241" y="4734638"/>
            <a:ext cx="2002" cy="134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>
            <a:stCxn id="166" idx="2"/>
            <a:endCxn id="167" idx="0"/>
          </p:cNvCxnSpPr>
          <p:nvPr/>
        </p:nvCxnSpPr>
        <p:spPr>
          <a:xfrm flipH="1">
            <a:off x="10153241" y="5307582"/>
            <a:ext cx="2002" cy="119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6" name="TextBox 195"/>
          <p:cNvSpPr txBox="1"/>
          <p:nvPr/>
        </p:nvSpPr>
        <p:spPr>
          <a:xfrm>
            <a:off x="856342" y="1061020"/>
            <a:ext cx="682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2020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4/1</a:t>
            </a:r>
            <a:endParaRPr lang="ko-KR" altLang="en-US" sz="1400" b="1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3105804" y="1066615"/>
            <a:ext cx="682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2020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4/6</a:t>
            </a:r>
            <a:endParaRPr lang="ko-KR" altLang="en-US" sz="1400" b="1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5198674" y="1065600"/>
            <a:ext cx="682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2020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4/13</a:t>
            </a:r>
            <a:endParaRPr lang="ko-KR" altLang="en-US" sz="1400" b="1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00" name="TextBox 199"/>
          <p:cNvSpPr txBox="1"/>
          <p:nvPr/>
        </p:nvSpPr>
        <p:spPr>
          <a:xfrm>
            <a:off x="7291544" y="1057449"/>
            <a:ext cx="682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2020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4/20</a:t>
            </a:r>
            <a:endParaRPr lang="ko-KR" altLang="en-US" sz="1400" b="1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9285887" y="1065600"/>
            <a:ext cx="682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2020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4/27</a:t>
            </a:r>
            <a:endParaRPr lang="ko-KR" altLang="en-US" sz="1400" b="1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02" name="TextBox 201"/>
          <p:cNvSpPr txBox="1"/>
          <p:nvPr/>
        </p:nvSpPr>
        <p:spPr>
          <a:xfrm>
            <a:off x="10512195" y="1072800"/>
            <a:ext cx="682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2020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4/30</a:t>
            </a:r>
            <a:endParaRPr lang="ko-KR" altLang="en-US" sz="1400" b="1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cxnSp>
        <p:nvCxnSpPr>
          <p:cNvPr id="204" name="직선 연결선 203"/>
          <p:cNvCxnSpPr>
            <a:stCxn id="196" idx="3"/>
            <a:endCxn id="198" idx="1"/>
          </p:cNvCxnSpPr>
          <p:nvPr/>
        </p:nvCxnSpPr>
        <p:spPr>
          <a:xfrm>
            <a:off x="1538513" y="1322630"/>
            <a:ext cx="1567291" cy="5595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/>
          <p:cNvCxnSpPr>
            <a:endCxn id="199" idx="1"/>
          </p:cNvCxnSpPr>
          <p:nvPr/>
        </p:nvCxnSpPr>
        <p:spPr>
          <a:xfrm>
            <a:off x="3787975" y="1316489"/>
            <a:ext cx="1410699" cy="10721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/>
          <p:cNvCxnSpPr>
            <a:stCxn id="199" idx="3"/>
            <a:endCxn id="200" idx="1"/>
          </p:cNvCxnSpPr>
          <p:nvPr/>
        </p:nvCxnSpPr>
        <p:spPr>
          <a:xfrm flipV="1">
            <a:off x="5880845" y="1319059"/>
            <a:ext cx="1410699" cy="8151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/>
          <p:cNvCxnSpPr>
            <a:stCxn id="200" idx="3"/>
            <a:endCxn id="201" idx="1"/>
          </p:cNvCxnSpPr>
          <p:nvPr/>
        </p:nvCxnSpPr>
        <p:spPr>
          <a:xfrm>
            <a:off x="7973715" y="1319059"/>
            <a:ext cx="1312172" cy="8151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연결선 211"/>
          <p:cNvCxnSpPr>
            <a:stCxn id="201" idx="3"/>
            <a:endCxn id="202" idx="1"/>
          </p:cNvCxnSpPr>
          <p:nvPr/>
        </p:nvCxnSpPr>
        <p:spPr>
          <a:xfrm>
            <a:off x="9968058" y="1327210"/>
            <a:ext cx="544137" cy="720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199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1D5D35-CAB3-4D41-9A14-9CB8A26255BA}"/>
              </a:ext>
            </a:extLst>
          </p:cNvPr>
          <p:cNvSpPr/>
          <p:nvPr/>
        </p:nvSpPr>
        <p:spPr>
          <a:xfrm>
            <a:off x="705199" y="2666663"/>
            <a:ext cx="116379" cy="712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AC613E-F311-4A3E-8861-9A973AC0605F}"/>
              </a:ext>
            </a:extLst>
          </p:cNvPr>
          <p:cNvSpPr txBox="1"/>
          <p:nvPr/>
        </p:nvSpPr>
        <p:spPr>
          <a:xfrm>
            <a:off x="854828" y="2467156"/>
            <a:ext cx="17290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컨텐츠</a:t>
            </a:r>
            <a:endParaRPr lang="en-US" altLang="ko-KR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INDEX</a:t>
            </a:r>
            <a:endParaRPr lang="ko-KR" altLang="en-US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6690E1-5F79-48DD-8016-FA1BB9128C48}"/>
              </a:ext>
            </a:extLst>
          </p:cNvPr>
          <p:cNvSpPr txBox="1"/>
          <p:nvPr/>
        </p:nvSpPr>
        <p:spPr>
          <a:xfrm>
            <a:off x="8602699" y="1730597"/>
            <a:ext cx="384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수행절차 </a:t>
            </a:r>
            <a:r>
              <a:rPr lang="en-US" altLang="ko-KR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&amp; </a:t>
            </a:r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방법</a:t>
            </a:r>
            <a:endParaRPr lang="en-US" altLang="ko-KR" sz="28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10B2C89-FF32-467C-848A-2756A033115B}"/>
              </a:ext>
            </a:extLst>
          </p:cNvPr>
          <p:cNvSpPr/>
          <p:nvPr/>
        </p:nvSpPr>
        <p:spPr>
          <a:xfrm>
            <a:off x="-29034" y="0"/>
            <a:ext cx="12221033" cy="6858000"/>
          </a:xfrm>
          <a:prstGeom prst="rect">
            <a:avLst/>
          </a:prstGeom>
          <a:solidFill>
            <a:srgbClr val="EC7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" name="직사각형 2"/>
          <p:cNvSpPr/>
          <p:nvPr/>
        </p:nvSpPr>
        <p:spPr>
          <a:xfrm>
            <a:off x="656710" y="167641"/>
            <a:ext cx="11139052" cy="6355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4" name="TextBox 3"/>
          <p:cNvSpPr txBox="1"/>
          <p:nvPr/>
        </p:nvSpPr>
        <p:spPr>
          <a:xfrm>
            <a:off x="1155469" y="568407"/>
            <a:ext cx="410277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>
                <a:solidFill>
                  <a:schemeClr val="bg1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수행절차</a:t>
            </a:r>
            <a:r>
              <a:rPr lang="ko-KR" altLang="en-US" sz="350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ko-KR" altLang="en-US" sz="3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사다리꼴 23"/>
          <p:cNvSpPr/>
          <p:nvPr/>
        </p:nvSpPr>
        <p:spPr>
          <a:xfrm rot="10800000">
            <a:off x="2432907" y="149120"/>
            <a:ext cx="1706882" cy="505691"/>
          </a:xfrm>
          <a:prstGeom prst="trapezoid">
            <a:avLst>
              <a:gd name="adj" fmla="val 71429"/>
            </a:avLst>
          </a:prstGeom>
          <a:solidFill>
            <a:srgbClr val="EC76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5" name="TextBox 24"/>
          <p:cNvSpPr txBox="1"/>
          <p:nvPr/>
        </p:nvSpPr>
        <p:spPr>
          <a:xfrm>
            <a:off x="2884519" y="121922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2nd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1592" y="3840630"/>
            <a:ext cx="615553" cy="88866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3rd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55185"/>
              </p:ext>
            </p:extLst>
          </p:nvPr>
        </p:nvGraphicFramePr>
        <p:xfrm>
          <a:off x="1112634" y="1184834"/>
          <a:ext cx="10257012" cy="504211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759828">
                  <a:extLst>
                    <a:ext uri="{9D8B030D-6E8A-4147-A177-3AD203B41FA5}">
                      <a16:colId xmlns:a16="http://schemas.microsoft.com/office/drawing/2014/main" val="1053143411"/>
                    </a:ext>
                  </a:extLst>
                </a:gridCol>
                <a:gridCol w="2889179">
                  <a:extLst>
                    <a:ext uri="{9D8B030D-6E8A-4147-A177-3AD203B41FA5}">
                      <a16:colId xmlns:a16="http://schemas.microsoft.com/office/drawing/2014/main" val="1518255068"/>
                    </a:ext>
                  </a:extLst>
                </a:gridCol>
                <a:gridCol w="3433499">
                  <a:extLst>
                    <a:ext uri="{9D8B030D-6E8A-4147-A177-3AD203B41FA5}">
                      <a16:colId xmlns:a16="http://schemas.microsoft.com/office/drawing/2014/main" val="3319531251"/>
                    </a:ext>
                  </a:extLst>
                </a:gridCol>
                <a:gridCol w="2174506">
                  <a:extLst>
                    <a:ext uri="{9D8B030D-6E8A-4147-A177-3AD203B41FA5}">
                      <a16:colId xmlns:a16="http://schemas.microsoft.com/office/drawing/2014/main" val="584824119"/>
                    </a:ext>
                  </a:extLst>
                </a:gridCol>
              </a:tblGrid>
              <a:tr h="46979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2200" b="1" u="none" strike="noStrike" dirty="0">
                          <a:solidFill>
                            <a:schemeClr val="bg1"/>
                          </a:solidFill>
                          <a:effectLst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구분</a:t>
                      </a:r>
                      <a:endParaRPr lang="ko-KR" alt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marL="4215" marR="4215" marT="421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76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2200" b="1" u="none" strike="noStrike" dirty="0">
                          <a:solidFill>
                            <a:schemeClr val="bg1"/>
                          </a:solidFill>
                          <a:effectLst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기간</a:t>
                      </a:r>
                      <a:endParaRPr lang="ko-KR" alt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marL="4215" marR="4215" marT="421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76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2200" b="1" u="none" strike="noStrike" dirty="0">
                          <a:solidFill>
                            <a:schemeClr val="bg1"/>
                          </a:solidFill>
                          <a:effectLst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활동</a:t>
                      </a:r>
                      <a:endParaRPr lang="ko-KR" alt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marL="4215" marR="4215" marT="421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76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2200" b="1" u="none" strike="noStrike" dirty="0">
                          <a:solidFill>
                            <a:schemeClr val="bg1"/>
                          </a:solidFill>
                          <a:effectLst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비고</a:t>
                      </a:r>
                      <a:endParaRPr lang="ko-KR" alt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marL="4215" marR="4215" marT="421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76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581919"/>
                  </a:ext>
                </a:extLst>
              </a:tr>
              <a:tr h="734448"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u="none" strike="noStrike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사전 기획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72000" marR="4215" marT="421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4/4(</a:t>
                      </a:r>
                      <a:r>
                        <a:rPr lang="ko-KR" altLang="en-US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토</a:t>
                      </a:r>
                      <a:r>
                        <a:rPr lang="en-US" altLang="ko-KR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)</a:t>
                      </a:r>
                      <a:endParaRPr lang="en-US" altLang="ko-KR" sz="18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프로젝트 기획 및 주제 선정</a:t>
                      </a:r>
                      <a:endParaRPr lang="en-US" altLang="ko-KR" sz="180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최초 </a:t>
                      </a:r>
                      <a:r>
                        <a:rPr lang="ko-KR" altLang="en-US" sz="1800" dirty="0" err="1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기획안</a:t>
                      </a:r>
                      <a:r>
                        <a:rPr lang="ko-KR" altLang="en-US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 </a:t>
                      </a:r>
                      <a:r>
                        <a:rPr lang="en-US" altLang="ko-KR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&amp; WBS </a:t>
                      </a:r>
                      <a:r>
                        <a:rPr lang="ko-KR" altLang="en-US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작성 </a:t>
                      </a:r>
                      <a:endParaRPr lang="en-US" altLang="ko-KR" sz="18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프로젝트 주제 선정</a:t>
                      </a:r>
                      <a:endParaRPr lang="en-US" altLang="ko-KR" sz="18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675285"/>
                  </a:ext>
                </a:extLst>
              </a:tr>
              <a:tr h="10995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4/5(</a:t>
                      </a:r>
                      <a:r>
                        <a:rPr lang="ko-KR" altLang="en-US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금</a:t>
                      </a:r>
                      <a:r>
                        <a:rPr lang="en-US" altLang="ko-KR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)</a:t>
                      </a:r>
                      <a:endParaRPr lang="en-US" altLang="ko-KR" sz="18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프로젝트 주제 확정 </a:t>
                      </a:r>
                      <a:endParaRPr lang="en-US" altLang="ko-KR" sz="180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1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주차 프로젝트 현황보고서 작성 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프로젝트 방향 수립 및 관련 데이터 수집 시작 </a:t>
                      </a:r>
                      <a:endParaRPr lang="en-US" altLang="ko-KR" sz="180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809387"/>
                  </a:ext>
                </a:extLst>
              </a:tr>
              <a:tr h="734448"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u="none" strike="noStrike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개발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72000" marR="4215" marT="421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4/6(</a:t>
                      </a:r>
                      <a:r>
                        <a:rPr lang="ko-KR" altLang="en-US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월</a:t>
                      </a:r>
                      <a:r>
                        <a:rPr lang="en-US" altLang="ko-KR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) ~ 4/28(</a:t>
                      </a:r>
                      <a:r>
                        <a:rPr lang="ko-KR" altLang="en-US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화</a:t>
                      </a:r>
                      <a:r>
                        <a:rPr lang="en-US" altLang="ko-KR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)</a:t>
                      </a:r>
                      <a:endParaRPr lang="en-US" altLang="ko-KR" sz="18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u="none" strike="noStrike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데이터 전처리</a:t>
                      </a:r>
                      <a:endParaRPr lang="en-US" altLang="ko-KR" sz="1800" u="none" strike="noStrike" dirty="0"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u="none" strike="noStrike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모델 구현 및 결과물 구체화 </a:t>
                      </a:r>
                      <a:endParaRPr lang="ko-KR" altLang="en-US" sz="1800" b="1" i="1" u="none" strike="noStrike" dirty="0">
                        <a:solidFill>
                          <a:srgbClr val="AFABAB"/>
                        </a:solidFill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u="none" strike="noStrike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EDA &amp; modeling</a:t>
                      </a:r>
                      <a:endParaRPr lang="ko-KR" altLang="en-US" sz="1800" b="1" i="1" u="none" strike="noStrike" dirty="0">
                        <a:solidFill>
                          <a:srgbClr val="AFABAB"/>
                        </a:solidFill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508895"/>
                  </a:ext>
                </a:extLst>
              </a:tr>
              <a:tr h="734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4/11(</a:t>
                      </a:r>
                      <a:r>
                        <a:rPr lang="ko-KR" altLang="en-US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토</a:t>
                      </a:r>
                      <a:r>
                        <a:rPr lang="en-US" altLang="ko-KR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)</a:t>
                      </a:r>
                      <a:endParaRPr lang="en-US" altLang="ko-KR" sz="18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u="none" strike="noStrike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팀 별 중간보고</a:t>
                      </a:r>
                      <a:endParaRPr lang="ko-KR" altLang="en-US" sz="1800" b="1" i="1" u="none" strike="noStrike" dirty="0">
                        <a:solidFill>
                          <a:srgbClr val="AFABAB"/>
                        </a:solidFill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u="none" strike="noStrike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피드백 및 일정 검토</a:t>
                      </a:r>
                      <a:endParaRPr lang="ko-KR" altLang="en-US" sz="1800" b="1" i="1" u="none" strike="noStrike" dirty="0">
                        <a:solidFill>
                          <a:srgbClr val="AFABAB"/>
                        </a:solidFill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332610"/>
                  </a:ext>
                </a:extLst>
              </a:tr>
              <a:tr h="84822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u="none" strike="noStrike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수정</a:t>
                      </a:r>
                      <a:r>
                        <a:rPr lang="en-US" altLang="ko-KR" sz="1800" u="none" strike="noStrike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/</a:t>
                      </a:r>
                      <a:r>
                        <a:rPr lang="ko-KR" altLang="en-US" sz="1800" u="none" strike="noStrike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보완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72000" marR="4215" marT="421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4/11(</a:t>
                      </a:r>
                      <a:r>
                        <a:rPr lang="ko-KR" altLang="en-US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토</a:t>
                      </a:r>
                      <a:r>
                        <a:rPr lang="en-US" altLang="ko-KR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) ~ 4/30(</a:t>
                      </a:r>
                      <a:r>
                        <a:rPr lang="ko-KR" altLang="en-US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목</a:t>
                      </a:r>
                      <a:r>
                        <a:rPr lang="en-US" altLang="ko-KR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)</a:t>
                      </a:r>
                      <a:endParaRPr lang="en-US" altLang="ko-KR" sz="18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u="none" strike="noStrike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모델링 결과 분석 및 시각화 </a:t>
                      </a:r>
                      <a:endParaRPr lang="en-US" altLang="ko-KR" sz="1800" u="none" strike="noStrike" dirty="0"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u="none" strike="noStrike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기안서 및 결과보고서 수정</a:t>
                      </a:r>
                      <a:endParaRPr lang="en-US" altLang="ko-KR" sz="1800" u="none" strike="noStrike" dirty="0"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u="none" strike="noStrike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최적화</a:t>
                      </a:r>
                      <a:r>
                        <a:rPr lang="en-US" altLang="ko-KR" sz="1800" u="none" strike="noStrike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,</a:t>
                      </a:r>
                      <a:r>
                        <a:rPr lang="en-US" altLang="ko-KR" sz="1800" u="none" strike="noStrike" baseline="0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 </a:t>
                      </a:r>
                      <a:r>
                        <a:rPr lang="ko-KR" altLang="en-US" sz="1800" u="none" strike="noStrike" baseline="0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오류 수정</a:t>
                      </a:r>
                      <a:endParaRPr lang="ko-KR" altLang="en-US" sz="1800" b="1" i="1" u="none" strike="noStrike" dirty="0">
                        <a:solidFill>
                          <a:srgbClr val="AFABAB"/>
                        </a:solidFill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513718"/>
                  </a:ext>
                </a:extLst>
              </a:tr>
              <a:tr h="42123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u="none" strike="noStrike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총 개발기간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768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4/4(</a:t>
                      </a:r>
                      <a:r>
                        <a:rPr lang="ko-KR" altLang="en-US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토</a:t>
                      </a:r>
                      <a:r>
                        <a:rPr lang="en-US" altLang="ko-KR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) ~ 4/30(</a:t>
                      </a:r>
                      <a:r>
                        <a:rPr lang="ko-KR" altLang="en-US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목</a:t>
                      </a:r>
                      <a:r>
                        <a:rPr lang="en-US" altLang="ko-KR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)(4</a:t>
                      </a:r>
                      <a:r>
                        <a:rPr lang="ko-KR" altLang="en-US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주</a:t>
                      </a:r>
                      <a:r>
                        <a:rPr lang="en-US" altLang="ko-KR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)</a:t>
                      </a:r>
                      <a:endParaRPr lang="en-US" altLang="ko-KR" sz="18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768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800" b="1" i="1" u="none" strike="noStrike" dirty="0">
                        <a:solidFill>
                          <a:srgbClr val="AFABAB"/>
                        </a:solidFill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768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800" b="1" i="1" u="none" strike="noStrike" dirty="0">
                        <a:solidFill>
                          <a:srgbClr val="AFABAB"/>
                        </a:solidFill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7687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92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3294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10B2C89-FF32-467C-848A-2756A033115B}"/>
              </a:ext>
            </a:extLst>
          </p:cNvPr>
          <p:cNvSpPr/>
          <p:nvPr/>
        </p:nvSpPr>
        <p:spPr>
          <a:xfrm>
            <a:off x="0" y="0"/>
            <a:ext cx="12221033" cy="6858000"/>
          </a:xfrm>
          <a:prstGeom prst="rect">
            <a:avLst/>
          </a:prstGeom>
          <a:solidFill>
            <a:srgbClr val="EC7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27C514-35CB-42DF-9A27-199E880C4B35}"/>
              </a:ext>
            </a:extLst>
          </p:cNvPr>
          <p:cNvSpPr txBox="1"/>
          <p:nvPr/>
        </p:nvSpPr>
        <p:spPr>
          <a:xfrm>
            <a:off x="3105804" y="-2697"/>
            <a:ext cx="5880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핵심 프로젝트 방법론 </a:t>
            </a:r>
          </a:p>
        </p:txBody>
      </p:sp>
      <p:sp>
        <p:nvSpPr>
          <p:cNvPr id="2" name="사각형: 둥근 대각선 방향 모서리 1">
            <a:extLst>
              <a:ext uri="{FF2B5EF4-FFF2-40B4-BE49-F238E27FC236}">
                <a16:creationId xmlns:a16="http://schemas.microsoft.com/office/drawing/2014/main" id="{518F8A0C-68A6-46E1-AC0B-12755A174F6B}"/>
              </a:ext>
            </a:extLst>
          </p:cNvPr>
          <p:cNvSpPr/>
          <p:nvPr/>
        </p:nvSpPr>
        <p:spPr>
          <a:xfrm>
            <a:off x="157651" y="901918"/>
            <a:ext cx="11776842" cy="5685560"/>
          </a:xfrm>
          <a:prstGeom prst="round2DiagRect">
            <a:avLst/>
          </a:prstGeom>
          <a:ln>
            <a:noFill/>
          </a:ln>
          <a:effectLst>
            <a:outerShdw blurRad="508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7507" y="1328652"/>
            <a:ext cx="38481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Heavy" panose="020B0903020102020204" pitchFamily="34" charset="0"/>
              </a:rPr>
              <a:t>·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Heavy" panose="020B0903020102020204" pitchFamily="34" charset="0"/>
              </a:rPr>
              <a:t>Selenium</a:t>
            </a:r>
          </a:p>
          <a:p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기능적 자동화 테스트 도구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“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키워드 검색 → 수집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</a:t>
            </a: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자동화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  <a:p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Heavy" panose="020B0903020102020204" pitchFamily="34" charset="0"/>
              </a:rPr>
              <a:t>·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Heavy" panose="020B0903020102020204" pitchFamily="34" charset="0"/>
              </a:rPr>
              <a:t>Beautiful Soup </a:t>
            </a:r>
          </a:p>
          <a:p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공공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제공되는 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HTML,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XML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텍스트 자료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    </a:t>
            </a: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구문 분석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Heavy" panose="020B0903020102020204" pitchFamily="34" charset="0"/>
              </a:rPr>
              <a:t>· </a:t>
            </a:r>
            <a:r>
              <a:rPr lang="en-US" altLang="ko-KR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klin Gothic Heavy" panose="020B0903020102020204" pitchFamily="34" charset="0"/>
              </a:rPr>
              <a:t>Json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Franklin Gothic Heavy" panose="020B0903020102020204" pitchFamily="34" charset="0"/>
            </a:endParaRPr>
          </a:p>
          <a:p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국회 본 회의록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공공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수집을 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위하여 </a:t>
            </a:r>
            <a:r>
              <a:rPr lang="en-US" altLang="ko-K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Json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형태로 제공되는 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      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내용을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Parsing.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1B9240-21BC-4C56-841A-E5B9CFAB1F45}"/>
              </a:ext>
            </a:extLst>
          </p:cNvPr>
          <p:cNvSpPr txBox="1"/>
          <p:nvPr/>
        </p:nvSpPr>
        <p:spPr>
          <a:xfrm>
            <a:off x="4199816" y="1328652"/>
            <a:ext cx="384810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Heavy" panose="020B0903020102020204" pitchFamily="34" charset="0"/>
              </a:rPr>
              <a:t>· </a:t>
            </a:r>
            <a:r>
              <a:rPr lang="en-US" altLang="ko-KR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klin Gothic Heavy" panose="020B0903020102020204" pitchFamily="34" charset="0"/>
              </a:rPr>
              <a:t>Konlpy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Franklin Gothic Heavy" panose="020B0903020102020204" pitchFamily="34" charset="0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python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용 한국어 자연어 처리 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패키지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한국어 형태소 처리 및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말뭉치 분석에 사용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Heavy" panose="020B0903020102020204" pitchFamily="34" charset="0"/>
              </a:rPr>
              <a:t>·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Heavy" panose="020B0903020102020204" pitchFamily="34" charset="0"/>
              </a:rPr>
              <a:t>doc2vec</a:t>
            </a: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일명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paragraph2vec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(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또는 문장 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임베딩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단락 또는 전체 문서와 같이 큰 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텍스트 블록에 대한 연속 표현을     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비지도 학습하기 위하여 사용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1CF706-919B-4A72-A012-AFAAF4AF974D}"/>
              </a:ext>
            </a:extLst>
          </p:cNvPr>
          <p:cNvSpPr txBox="1"/>
          <p:nvPr/>
        </p:nvSpPr>
        <p:spPr>
          <a:xfrm>
            <a:off x="8292594" y="1328652"/>
            <a:ext cx="3247593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Heavy" panose="020B0903020102020204" pitchFamily="34" charset="0"/>
              </a:rPr>
              <a:t>·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Heavy" panose="020B0903020102020204" pitchFamily="34" charset="0"/>
              </a:rPr>
              <a:t>Logistic Regression</a:t>
            </a: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재출마 의원에 대하여 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당선요건에 대한 핵심요인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(feature)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처리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후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신경망을 통한 회귀분석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당선확률 예측 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Heavy" panose="020B0903020102020204" pitchFamily="34" charset="0"/>
              </a:rPr>
              <a:t>· </a:t>
            </a:r>
            <a:r>
              <a:rPr lang="en-US" altLang="ko-KR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klin Gothic Heavy" panose="020B0903020102020204" pitchFamily="34" charset="0"/>
              </a:rPr>
              <a:t>TextRank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Franklin Gothic Heavy" panose="020B0903020102020204" pitchFamily="34" charset="0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: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단순 반복계산을 통해 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데이터의 각 페이지의 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중요도를 차등화하는 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알고리즘으로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핵심 키워드 추출을 위하여   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980495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10B2C89-FF32-467C-848A-2756A033115B}"/>
              </a:ext>
            </a:extLst>
          </p:cNvPr>
          <p:cNvSpPr/>
          <p:nvPr/>
        </p:nvSpPr>
        <p:spPr>
          <a:xfrm>
            <a:off x="-3898" y="-14064"/>
            <a:ext cx="12221033" cy="6874517"/>
          </a:xfrm>
          <a:prstGeom prst="rect">
            <a:avLst/>
          </a:prstGeom>
          <a:solidFill>
            <a:srgbClr val="F2B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5BBAFF4-6359-4F79-B89D-2392C1F704EA}"/>
              </a:ext>
            </a:extLst>
          </p:cNvPr>
          <p:cNvSpPr/>
          <p:nvPr/>
        </p:nvSpPr>
        <p:spPr>
          <a:xfrm>
            <a:off x="3552197" y="854009"/>
            <a:ext cx="518685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27C514-35CB-42DF-9A27-199E880C4B35}"/>
              </a:ext>
            </a:extLst>
          </p:cNvPr>
          <p:cNvSpPr txBox="1"/>
          <p:nvPr/>
        </p:nvSpPr>
        <p:spPr>
          <a:xfrm>
            <a:off x="3105804" y="126295"/>
            <a:ext cx="58805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수행결과 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730024" y="1997952"/>
            <a:ext cx="1608083" cy="6417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발언내용</a:t>
            </a:r>
            <a:r>
              <a: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</a:t>
            </a:r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회의 </a:t>
            </a:r>
            <a:r>
              <a: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ID</a:t>
            </a: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발언 의원 명 추출  </a:t>
            </a:r>
            <a:endParaRPr lang="ko-KR" altLang="en-US" sz="1300" b="1" dirty="0"/>
          </a:p>
        </p:txBody>
      </p:sp>
      <p:sp>
        <p:nvSpPr>
          <p:cNvPr id="70" name="직사각형 69"/>
          <p:cNvSpPr/>
          <p:nvPr/>
        </p:nvSpPr>
        <p:spPr>
          <a:xfrm>
            <a:off x="728984" y="2892554"/>
            <a:ext cx="1608083" cy="6680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의원 별 발언횟수당 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인덱스 부여  </a:t>
            </a:r>
            <a:endParaRPr lang="ko-KR" altLang="en-US" sz="1300" b="1" dirty="0"/>
          </a:p>
        </p:txBody>
      </p:sp>
      <p:cxnSp>
        <p:nvCxnSpPr>
          <p:cNvPr id="27" name="직선 화살표 연결선 26"/>
          <p:cNvCxnSpPr>
            <a:stCxn id="69" idx="2"/>
            <a:endCxn id="70" idx="0"/>
          </p:cNvCxnSpPr>
          <p:nvPr/>
        </p:nvCxnSpPr>
        <p:spPr>
          <a:xfrm flipH="1">
            <a:off x="1533026" y="2639748"/>
            <a:ext cx="1040" cy="25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순서도: 페이지 연결자 4"/>
          <p:cNvSpPr/>
          <p:nvPr/>
        </p:nvSpPr>
        <p:spPr>
          <a:xfrm>
            <a:off x="3250290" y="1090800"/>
            <a:ext cx="1469534" cy="788476"/>
          </a:xfrm>
          <a:prstGeom prst="flowChartOffpageConnector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국회의원 별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의안데이터 </a:t>
            </a:r>
          </a:p>
        </p:txBody>
      </p:sp>
      <p:sp>
        <p:nvSpPr>
          <p:cNvPr id="82" name="순서도: 페이지 연결자 81"/>
          <p:cNvSpPr/>
          <p:nvPr/>
        </p:nvSpPr>
        <p:spPr>
          <a:xfrm>
            <a:off x="801217" y="1090800"/>
            <a:ext cx="1469534" cy="788476"/>
          </a:xfrm>
          <a:prstGeom prst="flowChartOffpageConnector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국회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본 회의록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83" name="순서도: 페이지 연결자 82"/>
          <p:cNvSpPr/>
          <p:nvPr/>
        </p:nvSpPr>
        <p:spPr>
          <a:xfrm>
            <a:off x="5699364" y="1090800"/>
            <a:ext cx="1469534" cy="788476"/>
          </a:xfrm>
          <a:prstGeom prst="flowChartOffpageConnector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지역구별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민원데이터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85" name="순서도: 페이지 연결자 84"/>
          <p:cNvSpPr/>
          <p:nvPr/>
        </p:nvSpPr>
        <p:spPr>
          <a:xfrm>
            <a:off x="8148437" y="1090800"/>
            <a:ext cx="1469534" cy="788476"/>
          </a:xfrm>
          <a:prstGeom prst="flowChartOffpageConnector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국회의원 별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공약정보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20359" y="1131008"/>
            <a:ext cx="7547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원본</a:t>
            </a:r>
            <a:endParaRPr lang="en-US" altLang="ko-KR" sz="16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r"/>
            <a:r>
              <a:rPr lang="ko-KR" altLang="en-US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6" name="순서도: 문서 105"/>
          <p:cNvSpPr/>
          <p:nvPr/>
        </p:nvSpPr>
        <p:spPr>
          <a:xfrm>
            <a:off x="5826194" y="5961266"/>
            <a:ext cx="1608083" cy="884439"/>
          </a:xfrm>
          <a:prstGeom prst="flowChartDocumen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종합점수 </a:t>
            </a:r>
            <a:endParaRPr lang="en-US" altLang="ko-KR" sz="15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방사형 그래프</a:t>
            </a:r>
            <a:endParaRPr lang="en-US" altLang="ko-KR" sz="15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시각화</a:t>
            </a:r>
            <a:endParaRPr lang="ko-KR" altLang="en-US" sz="1500" b="1" dirty="0"/>
          </a:p>
        </p:txBody>
      </p:sp>
      <p:sp>
        <p:nvSpPr>
          <p:cNvPr id="108" name="직사각형 107"/>
          <p:cNvSpPr/>
          <p:nvPr/>
        </p:nvSpPr>
        <p:spPr>
          <a:xfrm>
            <a:off x="1640088" y="3786375"/>
            <a:ext cx="106179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대표 키워드 추출 </a:t>
            </a:r>
            <a:endParaRPr lang="ko-KR" altLang="en-US" sz="1300" b="1" dirty="0"/>
          </a:p>
        </p:txBody>
      </p:sp>
      <p:sp>
        <p:nvSpPr>
          <p:cNvPr id="109" name="순서도: 페이지 연결자 108"/>
          <p:cNvSpPr/>
          <p:nvPr/>
        </p:nvSpPr>
        <p:spPr>
          <a:xfrm>
            <a:off x="10597510" y="1090800"/>
            <a:ext cx="1469534" cy="788476"/>
          </a:xfrm>
          <a:prstGeom prst="flowChartOffpageConnector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네이버뉴스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크롤링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 텍스트</a:t>
            </a: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5632006" y="1994339"/>
            <a:ext cx="1608083" cy="7896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지역구별 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민원키워드</a:t>
            </a:r>
            <a:r>
              <a: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</a:t>
            </a: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민원</a:t>
            </a:r>
            <a:r>
              <a: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빈도수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추출 </a:t>
            </a:r>
            <a:endParaRPr lang="ko-KR" altLang="en-US" sz="1300" b="1" dirty="0"/>
          </a:p>
        </p:txBody>
      </p:sp>
      <p:sp>
        <p:nvSpPr>
          <p:cNvPr id="112" name="직사각형 111"/>
          <p:cNvSpPr/>
          <p:nvPr/>
        </p:nvSpPr>
        <p:spPr>
          <a:xfrm>
            <a:off x="466671" y="3788862"/>
            <a:ext cx="106179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의원 참여도 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추출 </a:t>
            </a:r>
            <a:endParaRPr lang="ko-KR" altLang="en-US" sz="1300" b="1" dirty="0"/>
          </a:p>
        </p:txBody>
      </p:sp>
      <p:cxnSp>
        <p:nvCxnSpPr>
          <p:cNvPr id="33" name="직선 화살표 연결선 32"/>
          <p:cNvCxnSpPr>
            <a:stCxn id="70" idx="2"/>
            <a:endCxn id="112" idx="0"/>
          </p:cNvCxnSpPr>
          <p:nvPr/>
        </p:nvCxnSpPr>
        <p:spPr>
          <a:xfrm flipH="1">
            <a:off x="997568" y="3560573"/>
            <a:ext cx="535458" cy="228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70" idx="2"/>
            <a:endCxn id="108" idx="0"/>
          </p:cNvCxnSpPr>
          <p:nvPr/>
        </p:nvCxnSpPr>
        <p:spPr>
          <a:xfrm>
            <a:off x="1533026" y="3560573"/>
            <a:ext cx="637959" cy="225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직사각형 118"/>
          <p:cNvSpPr/>
          <p:nvPr/>
        </p:nvSpPr>
        <p:spPr>
          <a:xfrm>
            <a:off x="466670" y="4426358"/>
            <a:ext cx="106179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회의 참여도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점수화 </a:t>
            </a:r>
            <a:endParaRPr lang="ko-KR" altLang="en-US" sz="1300" b="1" dirty="0"/>
          </a:p>
        </p:txBody>
      </p:sp>
      <p:cxnSp>
        <p:nvCxnSpPr>
          <p:cNvPr id="37" name="직선 화살표 연결선 36"/>
          <p:cNvCxnSpPr>
            <a:stCxn id="112" idx="2"/>
            <a:endCxn id="119" idx="0"/>
          </p:cNvCxnSpPr>
          <p:nvPr/>
        </p:nvCxnSpPr>
        <p:spPr>
          <a:xfrm flipH="1">
            <a:off x="997567" y="4227739"/>
            <a:ext cx="1" cy="19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/>
          <p:cNvSpPr/>
          <p:nvPr/>
        </p:nvSpPr>
        <p:spPr>
          <a:xfrm>
            <a:off x="1640087" y="4442959"/>
            <a:ext cx="106179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대표 키워드 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서열화 </a:t>
            </a:r>
            <a:endParaRPr lang="ko-KR" altLang="en-US" sz="1300" b="1" dirty="0"/>
          </a:p>
        </p:txBody>
      </p:sp>
      <p:cxnSp>
        <p:nvCxnSpPr>
          <p:cNvPr id="39" name="직선 화살표 연결선 38"/>
          <p:cNvCxnSpPr>
            <a:stCxn id="108" idx="2"/>
            <a:endCxn id="122" idx="0"/>
          </p:cNvCxnSpPr>
          <p:nvPr/>
        </p:nvCxnSpPr>
        <p:spPr>
          <a:xfrm flipH="1">
            <a:off x="2170984" y="4225252"/>
            <a:ext cx="1" cy="217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순서도: 문서 124"/>
          <p:cNvSpPr/>
          <p:nvPr/>
        </p:nvSpPr>
        <p:spPr>
          <a:xfrm>
            <a:off x="1581567" y="5084124"/>
            <a:ext cx="1178832" cy="884439"/>
          </a:xfrm>
          <a:prstGeom prst="flowChartDocumen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워드 </a:t>
            </a:r>
            <a:endParaRPr lang="en-US" altLang="ko-KR" sz="15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5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클라우드</a:t>
            </a:r>
            <a:endParaRPr lang="en-US" altLang="ko-KR" sz="15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작성  </a:t>
            </a:r>
            <a:endParaRPr lang="ko-KR" altLang="en-US" sz="1500" b="1" dirty="0"/>
          </a:p>
        </p:txBody>
      </p:sp>
      <p:cxnSp>
        <p:nvCxnSpPr>
          <p:cNvPr id="44" name="직선 화살표 연결선 43"/>
          <p:cNvCxnSpPr>
            <a:stCxn id="122" idx="2"/>
            <a:endCxn id="125" idx="0"/>
          </p:cNvCxnSpPr>
          <p:nvPr/>
        </p:nvCxnSpPr>
        <p:spPr>
          <a:xfrm flipH="1">
            <a:off x="2170983" y="4881836"/>
            <a:ext cx="1" cy="202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1" name="직사각형 130"/>
          <p:cNvSpPr/>
          <p:nvPr/>
        </p:nvSpPr>
        <p:spPr>
          <a:xfrm>
            <a:off x="3181015" y="1998000"/>
            <a:ext cx="1608083" cy="6417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의안명</a:t>
            </a:r>
            <a:r>
              <a: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</a:t>
            </a:r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의안발의 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국회의원 추출</a:t>
            </a:r>
            <a:endParaRPr lang="ko-KR" altLang="en-US" sz="1300" b="1" dirty="0"/>
          </a:p>
        </p:txBody>
      </p:sp>
      <p:sp>
        <p:nvSpPr>
          <p:cNvPr id="132" name="직사각형 131"/>
          <p:cNvSpPr/>
          <p:nvPr/>
        </p:nvSpPr>
        <p:spPr>
          <a:xfrm>
            <a:off x="4069074" y="2875885"/>
            <a:ext cx="1061793" cy="6969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의안에서 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품사구분 및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명사만 추출</a:t>
            </a:r>
            <a:endParaRPr lang="ko-KR" altLang="en-US" sz="1300" b="1" dirty="0"/>
          </a:p>
        </p:txBody>
      </p:sp>
      <p:sp>
        <p:nvSpPr>
          <p:cNvPr id="134" name="직사각형 133"/>
          <p:cNvSpPr/>
          <p:nvPr/>
        </p:nvSpPr>
        <p:spPr>
          <a:xfrm>
            <a:off x="2910427" y="2877129"/>
            <a:ext cx="1061793" cy="6944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의원별</a:t>
            </a:r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대표의안수</a:t>
            </a:r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추출</a:t>
            </a:r>
            <a:endParaRPr lang="ko-KR" altLang="en-US" sz="1300" b="1" dirty="0"/>
          </a:p>
        </p:txBody>
      </p:sp>
      <p:cxnSp>
        <p:nvCxnSpPr>
          <p:cNvPr id="136" name="직선 화살표 연결선 135"/>
          <p:cNvCxnSpPr>
            <a:stCxn id="131" idx="2"/>
            <a:endCxn id="134" idx="0"/>
          </p:cNvCxnSpPr>
          <p:nvPr/>
        </p:nvCxnSpPr>
        <p:spPr>
          <a:xfrm flipH="1">
            <a:off x="3441324" y="2639796"/>
            <a:ext cx="543733" cy="237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직선 화살표 연결선 136"/>
          <p:cNvCxnSpPr>
            <a:stCxn id="131" idx="2"/>
            <a:endCxn id="132" idx="0"/>
          </p:cNvCxnSpPr>
          <p:nvPr/>
        </p:nvCxnSpPr>
        <p:spPr>
          <a:xfrm>
            <a:off x="3985057" y="2639796"/>
            <a:ext cx="614914" cy="236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직사각형 139"/>
          <p:cNvSpPr/>
          <p:nvPr/>
        </p:nvSpPr>
        <p:spPr>
          <a:xfrm>
            <a:off x="4072462" y="3754556"/>
            <a:ext cx="106179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불용어</a:t>
            </a:r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처리</a:t>
            </a:r>
            <a:endParaRPr lang="ko-KR" altLang="en-US" sz="1300" b="1" dirty="0"/>
          </a:p>
        </p:txBody>
      </p:sp>
      <p:cxnSp>
        <p:nvCxnSpPr>
          <p:cNvPr id="50" name="직선 화살표 연결선 49"/>
          <p:cNvCxnSpPr>
            <a:stCxn id="132" idx="2"/>
            <a:endCxn id="140" idx="0"/>
          </p:cNvCxnSpPr>
          <p:nvPr/>
        </p:nvCxnSpPr>
        <p:spPr>
          <a:xfrm>
            <a:off x="4599971" y="3572825"/>
            <a:ext cx="3388" cy="181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/>
          <p:cNvSpPr/>
          <p:nvPr/>
        </p:nvSpPr>
        <p:spPr>
          <a:xfrm>
            <a:off x="4069074" y="4362218"/>
            <a:ext cx="1061793" cy="6969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의안내용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핵심키워드 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추출</a:t>
            </a:r>
            <a:endParaRPr lang="ko-KR" altLang="en-US" sz="1300" b="1" dirty="0"/>
          </a:p>
        </p:txBody>
      </p:sp>
      <p:sp>
        <p:nvSpPr>
          <p:cNvPr id="148" name="순서도: 문서 147"/>
          <p:cNvSpPr/>
          <p:nvPr/>
        </p:nvSpPr>
        <p:spPr>
          <a:xfrm>
            <a:off x="4008005" y="5222786"/>
            <a:ext cx="1178832" cy="884439"/>
          </a:xfrm>
          <a:prstGeom prst="flowChartDocumen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워드 </a:t>
            </a:r>
            <a:endParaRPr lang="en-US" altLang="ko-KR" sz="15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5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클라우드</a:t>
            </a:r>
            <a:endParaRPr lang="en-US" altLang="ko-KR" sz="15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작성  </a:t>
            </a:r>
            <a:endParaRPr lang="ko-KR" altLang="en-US" sz="1500" b="1" dirty="0"/>
          </a:p>
        </p:txBody>
      </p:sp>
      <p:cxnSp>
        <p:nvCxnSpPr>
          <p:cNvPr id="52" name="직선 화살표 연결선 51"/>
          <p:cNvCxnSpPr>
            <a:stCxn id="140" idx="2"/>
            <a:endCxn id="143" idx="0"/>
          </p:cNvCxnSpPr>
          <p:nvPr/>
        </p:nvCxnSpPr>
        <p:spPr>
          <a:xfrm flipH="1">
            <a:off x="4599971" y="4193433"/>
            <a:ext cx="3388" cy="168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143" idx="2"/>
            <a:endCxn id="148" idx="0"/>
          </p:cNvCxnSpPr>
          <p:nvPr/>
        </p:nvCxnSpPr>
        <p:spPr>
          <a:xfrm flipH="1">
            <a:off x="4597421" y="5059158"/>
            <a:ext cx="2550" cy="163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8" name="순서도: 문서 167"/>
          <p:cNvSpPr/>
          <p:nvPr/>
        </p:nvSpPr>
        <p:spPr>
          <a:xfrm>
            <a:off x="2848708" y="3960509"/>
            <a:ext cx="1178832" cy="1226003"/>
          </a:xfrm>
          <a:prstGeom prst="flowChartDocumen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의원별</a:t>
            </a:r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대표의안수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막대그래프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및 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점수화 </a:t>
            </a:r>
            <a:endParaRPr lang="ko-KR" altLang="en-US" sz="1300" b="1" dirty="0"/>
          </a:p>
        </p:txBody>
      </p:sp>
      <p:cxnSp>
        <p:nvCxnSpPr>
          <p:cNvPr id="56" name="직선 화살표 연결선 55"/>
          <p:cNvCxnSpPr>
            <a:stCxn id="134" idx="2"/>
            <a:endCxn id="168" idx="0"/>
          </p:cNvCxnSpPr>
          <p:nvPr/>
        </p:nvCxnSpPr>
        <p:spPr>
          <a:xfrm flipH="1">
            <a:off x="3438124" y="3571582"/>
            <a:ext cx="3200" cy="388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stCxn id="168" idx="2"/>
            <a:endCxn id="106" idx="1"/>
          </p:cNvCxnSpPr>
          <p:nvPr/>
        </p:nvCxnSpPr>
        <p:spPr>
          <a:xfrm rot="16200000" flipH="1">
            <a:off x="3983146" y="4560438"/>
            <a:ext cx="1298026" cy="23880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꺾인 연결선 75"/>
          <p:cNvCxnSpPr>
            <a:stCxn id="119" idx="2"/>
            <a:endCxn id="106" idx="1"/>
          </p:cNvCxnSpPr>
          <p:nvPr/>
        </p:nvCxnSpPr>
        <p:spPr>
          <a:xfrm rot="16200000" flipH="1">
            <a:off x="2642755" y="3220046"/>
            <a:ext cx="1538251" cy="482862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31029" y="2450110"/>
            <a:ext cx="4343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</a:t>
            </a:r>
          </a:p>
          <a:p>
            <a:pPr algn="r"/>
            <a:r>
              <a:rPr lang="en-US" altLang="ko-KR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</a:t>
            </a:r>
          </a:p>
          <a:p>
            <a:pPr algn="r"/>
            <a:r>
              <a:rPr lang="en-US" altLang="ko-KR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</a:t>
            </a:r>
          </a:p>
          <a:p>
            <a:pPr algn="r"/>
            <a:r>
              <a:rPr lang="en-US" altLang="ko-KR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  <a:p>
            <a:pPr algn="r"/>
            <a:r>
              <a:rPr lang="en-US" altLang="ko-KR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</a:t>
            </a:r>
          </a:p>
          <a:p>
            <a:pPr algn="r"/>
            <a:endParaRPr lang="en-US" altLang="ko-KR" sz="16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r"/>
            <a:r>
              <a:rPr lang="ko-KR" altLang="en-US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모델링</a:t>
            </a:r>
            <a:endParaRPr lang="en-US" altLang="ko-KR" sz="16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1029" y="5666363"/>
            <a:ext cx="59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산출</a:t>
            </a:r>
            <a:endParaRPr lang="en-US" altLang="ko-KR" sz="16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r"/>
            <a:r>
              <a:rPr lang="ko-KR" altLang="en-US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자료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41" name="꺾인 연결선 40"/>
          <p:cNvCxnSpPr>
            <a:stCxn id="143" idx="3"/>
            <a:endCxn id="77" idx="1"/>
          </p:cNvCxnSpPr>
          <p:nvPr/>
        </p:nvCxnSpPr>
        <p:spPr>
          <a:xfrm flipV="1">
            <a:off x="5130867" y="3454663"/>
            <a:ext cx="499222" cy="12560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5630089" y="3059832"/>
            <a:ext cx="1608083" cy="7896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지역구별 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민원키워드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서열화</a:t>
            </a:r>
            <a:endParaRPr lang="ko-KR" altLang="en-US" sz="1300" b="1" dirty="0"/>
          </a:p>
        </p:txBody>
      </p:sp>
      <p:cxnSp>
        <p:nvCxnSpPr>
          <p:cNvPr id="48" name="직선 화살표 연결선 47"/>
          <p:cNvCxnSpPr>
            <a:stCxn id="111" idx="2"/>
            <a:endCxn id="77" idx="0"/>
          </p:cNvCxnSpPr>
          <p:nvPr/>
        </p:nvCxnSpPr>
        <p:spPr>
          <a:xfrm flipH="1">
            <a:off x="6434131" y="2784000"/>
            <a:ext cx="1917" cy="275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5592837" y="4062249"/>
            <a:ext cx="798968" cy="12283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의안과 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민원 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키워드 일치도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점수화 </a:t>
            </a:r>
          </a:p>
        </p:txBody>
      </p:sp>
      <p:cxnSp>
        <p:nvCxnSpPr>
          <p:cNvPr id="51" name="직선 화살표 연결선 50"/>
          <p:cNvCxnSpPr>
            <a:stCxn id="77" idx="2"/>
            <a:endCxn id="81" idx="0"/>
          </p:cNvCxnSpPr>
          <p:nvPr/>
        </p:nvCxnSpPr>
        <p:spPr>
          <a:xfrm flipH="1">
            <a:off x="5992321" y="3849493"/>
            <a:ext cx="441810" cy="212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81" idx="2"/>
            <a:endCxn id="106" idx="0"/>
          </p:cNvCxnSpPr>
          <p:nvPr/>
        </p:nvCxnSpPr>
        <p:spPr>
          <a:xfrm rot="16200000" flipH="1">
            <a:off x="5975947" y="5306976"/>
            <a:ext cx="670663" cy="63791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순서도: 문서 90"/>
          <p:cNvSpPr/>
          <p:nvPr/>
        </p:nvSpPr>
        <p:spPr>
          <a:xfrm>
            <a:off x="6476090" y="4060800"/>
            <a:ext cx="864000" cy="1217507"/>
          </a:xfrm>
          <a:prstGeom prst="flowChartDocumen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워드 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클라우드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작성  </a:t>
            </a:r>
            <a:endParaRPr lang="ko-KR" altLang="en-US" sz="1300" b="1" dirty="0"/>
          </a:p>
        </p:txBody>
      </p:sp>
      <p:cxnSp>
        <p:nvCxnSpPr>
          <p:cNvPr id="58" name="직선 화살표 연결선 57"/>
          <p:cNvCxnSpPr>
            <a:stCxn id="77" idx="2"/>
            <a:endCxn id="91" idx="0"/>
          </p:cNvCxnSpPr>
          <p:nvPr/>
        </p:nvCxnSpPr>
        <p:spPr>
          <a:xfrm>
            <a:off x="6434131" y="3849493"/>
            <a:ext cx="473959" cy="211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8079162" y="1994339"/>
            <a:ext cx="1608083" cy="7896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의원별</a:t>
            </a:r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공약유형 및 </a:t>
            </a:r>
            <a:endParaRPr lang="en-US" altLang="ko-KR" sz="1300" b="1" dirty="0"/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공약이행상태 분류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10526318" y="1994339"/>
            <a:ext cx="1608083" cy="7896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의원 별 해당뉴스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제목</a:t>
            </a:r>
            <a:r>
              <a: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</a:t>
            </a:r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내용</a:t>
            </a:r>
            <a:r>
              <a: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</a:t>
            </a:r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언론사</a:t>
            </a:r>
            <a:r>
              <a: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</a:t>
            </a:r>
          </a:p>
          <a:p>
            <a:pPr algn="ctr"/>
            <a:r>
              <a: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기사일자</a:t>
            </a:r>
            <a:r>
              <a: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분류 </a:t>
            </a:r>
            <a:endParaRPr lang="ko-KR" altLang="en-US" sz="1300" b="1" dirty="0"/>
          </a:p>
        </p:txBody>
      </p:sp>
      <p:sp>
        <p:nvSpPr>
          <p:cNvPr id="105" name="직사각형 104"/>
          <p:cNvSpPr/>
          <p:nvPr/>
        </p:nvSpPr>
        <p:spPr>
          <a:xfrm>
            <a:off x="8079162" y="3161161"/>
            <a:ext cx="1608083" cy="5555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공약 상태 별  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빈도산출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13" name="순서도: 문서 112"/>
          <p:cNvSpPr/>
          <p:nvPr/>
        </p:nvSpPr>
        <p:spPr>
          <a:xfrm>
            <a:off x="8969147" y="4053643"/>
            <a:ext cx="864000" cy="1217507"/>
          </a:xfrm>
          <a:prstGeom prst="flowChartDocumen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공약 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이행상태그래프 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작성</a:t>
            </a:r>
            <a:endParaRPr lang="ko-KR" altLang="en-US" sz="1300" b="1" dirty="0"/>
          </a:p>
        </p:txBody>
      </p:sp>
      <p:sp>
        <p:nvSpPr>
          <p:cNvPr id="114" name="직사각형 113"/>
          <p:cNvSpPr/>
          <p:nvPr/>
        </p:nvSpPr>
        <p:spPr>
          <a:xfrm>
            <a:off x="8019359" y="4049953"/>
            <a:ext cx="798968" cy="12283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공약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이행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상태 별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가중치 부여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점수화 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cxnSp>
        <p:nvCxnSpPr>
          <p:cNvPr id="79" name="직선 화살표 연결선 78"/>
          <p:cNvCxnSpPr>
            <a:stCxn id="102" idx="2"/>
            <a:endCxn id="105" idx="0"/>
          </p:cNvCxnSpPr>
          <p:nvPr/>
        </p:nvCxnSpPr>
        <p:spPr>
          <a:xfrm>
            <a:off x="8883204" y="2784000"/>
            <a:ext cx="0" cy="377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105" idx="2"/>
            <a:endCxn id="114" idx="0"/>
          </p:cNvCxnSpPr>
          <p:nvPr/>
        </p:nvCxnSpPr>
        <p:spPr>
          <a:xfrm flipH="1">
            <a:off x="8418843" y="3716760"/>
            <a:ext cx="464361" cy="333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105" idx="2"/>
            <a:endCxn id="113" idx="0"/>
          </p:cNvCxnSpPr>
          <p:nvPr/>
        </p:nvCxnSpPr>
        <p:spPr>
          <a:xfrm>
            <a:off x="8883204" y="3716760"/>
            <a:ext cx="517943" cy="336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꺾인 연결선 89"/>
          <p:cNvCxnSpPr>
            <a:stCxn id="114" idx="2"/>
            <a:endCxn id="106" idx="0"/>
          </p:cNvCxnSpPr>
          <p:nvPr/>
        </p:nvCxnSpPr>
        <p:spPr>
          <a:xfrm rot="5400000">
            <a:off x="7183061" y="4725483"/>
            <a:ext cx="682959" cy="17886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10531348" y="3049099"/>
            <a:ext cx="1608083" cy="5555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기사내용 텍스트 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품사구분 및 토큰화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cxnSp>
        <p:nvCxnSpPr>
          <p:cNvPr id="99" name="직선 화살표 연결선 98"/>
          <p:cNvCxnSpPr>
            <a:stCxn id="103" idx="2"/>
            <a:endCxn id="120" idx="0"/>
          </p:cNvCxnSpPr>
          <p:nvPr/>
        </p:nvCxnSpPr>
        <p:spPr>
          <a:xfrm>
            <a:off x="11330360" y="2784000"/>
            <a:ext cx="5030" cy="265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직사각형 125"/>
          <p:cNvSpPr/>
          <p:nvPr/>
        </p:nvSpPr>
        <p:spPr>
          <a:xfrm>
            <a:off x="10526318" y="3791581"/>
            <a:ext cx="1608083" cy="4336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각 후보자 기사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내용별 감성분석 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10284017" y="4426358"/>
            <a:ext cx="798968" cy="12283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기사 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긍</a:t>
            </a:r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부정 비율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짐계</a:t>
            </a:r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및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점수화  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cxnSp>
        <p:nvCxnSpPr>
          <p:cNvPr id="101" name="꺾인 연결선 100"/>
          <p:cNvCxnSpPr>
            <a:stCxn id="128" idx="2"/>
            <a:endCxn id="106" idx="3"/>
          </p:cNvCxnSpPr>
          <p:nvPr/>
        </p:nvCxnSpPr>
        <p:spPr>
          <a:xfrm rot="5400000">
            <a:off x="8684502" y="4404487"/>
            <a:ext cx="748774" cy="32492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순서도: 문서 132"/>
          <p:cNvSpPr/>
          <p:nvPr/>
        </p:nvSpPr>
        <p:spPr>
          <a:xfrm>
            <a:off x="11164909" y="4426358"/>
            <a:ext cx="969492" cy="1680867"/>
          </a:xfrm>
          <a:prstGeom prst="flowChartDocumen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월별 기사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발생량</a:t>
            </a:r>
            <a:r>
              <a: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</a:t>
            </a:r>
          </a:p>
          <a:p>
            <a:pPr algn="ctr"/>
            <a:r>
              <a:rPr lang="ko-KR" altLang="en-US" sz="13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긍</a:t>
            </a:r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부정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집계결과</a:t>
            </a:r>
            <a:r>
              <a: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</a:t>
            </a: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월별분포</a:t>
            </a:r>
            <a:r>
              <a: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</a:t>
            </a:r>
            <a:endParaRPr lang="en-US" altLang="ko-KR" sz="1300" b="1" dirty="0"/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그래프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작성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cxnSp>
        <p:nvCxnSpPr>
          <p:cNvPr id="116" name="직선 화살표 연결선 115"/>
          <p:cNvCxnSpPr>
            <a:stCxn id="120" idx="2"/>
            <a:endCxn id="126" idx="0"/>
          </p:cNvCxnSpPr>
          <p:nvPr/>
        </p:nvCxnSpPr>
        <p:spPr>
          <a:xfrm flipH="1">
            <a:off x="11330360" y="3604698"/>
            <a:ext cx="5030" cy="186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126" idx="2"/>
            <a:endCxn id="128" idx="0"/>
          </p:cNvCxnSpPr>
          <p:nvPr/>
        </p:nvCxnSpPr>
        <p:spPr>
          <a:xfrm flipH="1">
            <a:off x="10683501" y="4225252"/>
            <a:ext cx="646859" cy="201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26" idx="2"/>
            <a:endCxn id="133" idx="0"/>
          </p:cNvCxnSpPr>
          <p:nvPr/>
        </p:nvCxnSpPr>
        <p:spPr>
          <a:xfrm>
            <a:off x="11330360" y="4225252"/>
            <a:ext cx="319295" cy="201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584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766690E1-5F79-48DD-8016-FA1BB9128C48}"/>
              </a:ext>
            </a:extLst>
          </p:cNvPr>
          <p:cNvSpPr txBox="1"/>
          <p:nvPr/>
        </p:nvSpPr>
        <p:spPr>
          <a:xfrm>
            <a:off x="8130259" y="1882997"/>
            <a:ext cx="384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수행절차 </a:t>
            </a:r>
            <a:r>
              <a:rPr lang="en-US" altLang="ko-KR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&amp; </a:t>
            </a:r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방법</a:t>
            </a:r>
            <a:endParaRPr lang="en-US" altLang="ko-KR" sz="28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10B2C89-FF32-467C-848A-2756A033115B}"/>
              </a:ext>
            </a:extLst>
          </p:cNvPr>
          <p:cNvSpPr/>
          <p:nvPr/>
        </p:nvSpPr>
        <p:spPr>
          <a:xfrm>
            <a:off x="-29034" y="0"/>
            <a:ext cx="12221033" cy="6858000"/>
          </a:xfrm>
          <a:prstGeom prst="rect">
            <a:avLst/>
          </a:prstGeom>
          <a:solidFill>
            <a:srgbClr val="F2B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" name="직사각형 2"/>
          <p:cNvSpPr/>
          <p:nvPr/>
        </p:nvSpPr>
        <p:spPr>
          <a:xfrm>
            <a:off x="656710" y="167641"/>
            <a:ext cx="11139052" cy="6355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4" name="TextBox 3"/>
          <p:cNvSpPr txBox="1"/>
          <p:nvPr/>
        </p:nvSpPr>
        <p:spPr>
          <a:xfrm>
            <a:off x="1155468" y="568407"/>
            <a:ext cx="431569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수행결과 </a:t>
            </a:r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44459" y="691399"/>
            <a:ext cx="5892073" cy="49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탐색적 분석 및 </a:t>
            </a:r>
            <a:r>
              <a:rPr lang="ko-KR" altLang="en-US" sz="2601" dirty="0" err="1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전처리</a:t>
            </a:r>
            <a:r>
              <a:rPr lang="ko-KR" altLang="en-US" sz="26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6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26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한글 자연어처리</a:t>
            </a:r>
            <a:r>
              <a:rPr lang="en-US" altLang="ko-KR" sz="26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r>
              <a:rPr lang="ko-KR" altLang="en-US" sz="26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</a:t>
            </a:r>
            <a:endParaRPr lang="en-US" altLang="ko-KR" sz="26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116621" y="733838"/>
            <a:ext cx="50492" cy="37909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8" name="사다리꼴 27"/>
          <p:cNvSpPr/>
          <p:nvPr/>
        </p:nvSpPr>
        <p:spPr>
          <a:xfrm rot="10800000">
            <a:off x="4151787" y="148949"/>
            <a:ext cx="1706882" cy="505691"/>
          </a:xfrm>
          <a:prstGeom prst="trapezoid">
            <a:avLst>
              <a:gd name="adj" fmla="val 71429"/>
            </a:avLst>
          </a:prstGeom>
          <a:solidFill>
            <a:srgbClr val="F2BA7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9" name="TextBox 28"/>
          <p:cNvSpPr txBox="1"/>
          <p:nvPr/>
        </p:nvSpPr>
        <p:spPr>
          <a:xfrm>
            <a:off x="4591401" y="106617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3rd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03183" y="5302386"/>
            <a:ext cx="32865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Beautiful Soup </a:t>
            </a:r>
            <a:r>
              <a:rPr lang="ko-KR" altLang="en-US" sz="20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을 </a:t>
            </a:r>
            <a:endParaRPr lang="en-US" altLang="ko-KR" sz="20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이용한 </a:t>
            </a:r>
            <a:r>
              <a:rPr lang="ko-KR" altLang="en-US" sz="2000" dirty="0" err="1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크롤러</a:t>
            </a:r>
            <a:r>
              <a:rPr lang="ko-KR" altLang="en-US" sz="20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동작</a:t>
            </a:r>
            <a:r>
              <a:rPr lang="en-US" altLang="ko-KR" sz="20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</a:t>
            </a:r>
          </a:p>
          <a:p>
            <a:pPr algn="ctr"/>
            <a:r>
              <a:rPr lang="ko-KR" altLang="en-US" sz="20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검색결과 및 공공데이터 확보 </a:t>
            </a:r>
            <a:endParaRPr lang="en-US" altLang="ko-KR" sz="20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8" name="순서도: 추출 7"/>
          <p:cNvSpPr/>
          <p:nvPr/>
        </p:nvSpPr>
        <p:spPr>
          <a:xfrm rot="5400000">
            <a:off x="3314685" y="3010372"/>
            <a:ext cx="2553431" cy="298681"/>
          </a:xfrm>
          <a:prstGeom prst="flowChartExtra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8100000" sx="105000" sy="105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순서도: 추출 24"/>
          <p:cNvSpPr/>
          <p:nvPr/>
        </p:nvSpPr>
        <p:spPr>
          <a:xfrm rot="5400000">
            <a:off x="6991536" y="3038413"/>
            <a:ext cx="2553431" cy="298681"/>
          </a:xfrm>
          <a:prstGeom prst="flowChartExtra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8100000" sx="105000" sy="105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380" y="1381627"/>
            <a:ext cx="3015649" cy="3752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6231" y="1397201"/>
            <a:ext cx="2815481" cy="3752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135" y="1397201"/>
            <a:ext cx="2998688" cy="3752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3" name="TextBox 32"/>
          <p:cNvSpPr txBox="1"/>
          <p:nvPr/>
        </p:nvSpPr>
        <p:spPr>
          <a:xfrm>
            <a:off x="4875519" y="5290861"/>
            <a:ext cx="32865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획득한 텍스트 데이터 </a:t>
            </a:r>
            <a:endParaRPr lang="en-US" altLang="ko-KR" sz="20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확인 및 구분요소 </a:t>
            </a:r>
            <a:endParaRPr lang="en-US" altLang="ko-KR" sz="20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Feature Engineering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408584" y="5325573"/>
            <a:ext cx="32865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분류된 텍스트 데이터를</a:t>
            </a:r>
            <a:endParaRPr lang="en-US" altLang="ko-KR" sz="20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학습이 가능한 형태로 </a:t>
            </a:r>
            <a:endParaRPr lang="en-US" altLang="ko-KR" sz="20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품사구문 </a:t>
            </a:r>
            <a:r>
              <a:rPr lang="en-US" altLang="ko-KR" sz="200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&amp; Tokenizing</a:t>
            </a:r>
            <a:endParaRPr lang="en-US" altLang="ko-KR" sz="20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5259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766690E1-5F79-48DD-8016-FA1BB9128C48}"/>
              </a:ext>
            </a:extLst>
          </p:cNvPr>
          <p:cNvSpPr txBox="1"/>
          <p:nvPr/>
        </p:nvSpPr>
        <p:spPr>
          <a:xfrm>
            <a:off x="8130259" y="1882997"/>
            <a:ext cx="384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수행절차 </a:t>
            </a:r>
            <a:r>
              <a:rPr lang="en-US" altLang="ko-KR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&amp; </a:t>
            </a:r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방법</a:t>
            </a:r>
            <a:endParaRPr lang="en-US" altLang="ko-KR" sz="28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10B2C89-FF32-467C-848A-2756A033115B}"/>
              </a:ext>
            </a:extLst>
          </p:cNvPr>
          <p:cNvSpPr/>
          <p:nvPr/>
        </p:nvSpPr>
        <p:spPr>
          <a:xfrm>
            <a:off x="-29034" y="0"/>
            <a:ext cx="12221033" cy="6858000"/>
          </a:xfrm>
          <a:prstGeom prst="rect">
            <a:avLst/>
          </a:prstGeom>
          <a:solidFill>
            <a:srgbClr val="F2B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" name="직사각형 2"/>
          <p:cNvSpPr/>
          <p:nvPr/>
        </p:nvSpPr>
        <p:spPr>
          <a:xfrm>
            <a:off x="656710" y="167641"/>
            <a:ext cx="11139052" cy="6355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4" name="TextBox 3"/>
          <p:cNvSpPr txBox="1"/>
          <p:nvPr/>
        </p:nvSpPr>
        <p:spPr>
          <a:xfrm>
            <a:off x="1155468" y="568407"/>
            <a:ext cx="431569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수행결과 </a:t>
            </a:r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44459" y="691399"/>
            <a:ext cx="3714905" cy="49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 선정 및 분석  </a:t>
            </a:r>
            <a:endParaRPr lang="en-US" altLang="ko-KR" sz="26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116621" y="733838"/>
            <a:ext cx="50492" cy="37909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8" name="사다리꼴 27"/>
          <p:cNvSpPr/>
          <p:nvPr/>
        </p:nvSpPr>
        <p:spPr>
          <a:xfrm rot="10800000">
            <a:off x="4151787" y="148949"/>
            <a:ext cx="1706882" cy="505691"/>
          </a:xfrm>
          <a:prstGeom prst="trapezoid">
            <a:avLst>
              <a:gd name="adj" fmla="val 71429"/>
            </a:avLst>
          </a:prstGeom>
          <a:solidFill>
            <a:srgbClr val="F2BA7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9" name="TextBox 28"/>
          <p:cNvSpPr txBox="1"/>
          <p:nvPr/>
        </p:nvSpPr>
        <p:spPr>
          <a:xfrm>
            <a:off x="4591401" y="106617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3rd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99FDCA-C81C-44B4-8743-9D128C720673}"/>
              </a:ext>
            </a:extLst>
          </p:cNvPr>
          <p:cNvSpPr txBox="1"/>
          <p:nvPr/>
        </p:nvSpPr>
        <p:spPr>
          <a:xfrm>
            <a:off x="903183" y="4894171"/>
            <a:ext cx="3286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Konlpy</a:t>
            </a:r>
            <a:r>
              <a:rPr lang="ko-KR" altLang="en-US" sz="20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데이터를 이용한 </a:t>
            </a:r>
            <a:endParaRPr lang="en-US" altLang="ko-KR" sz="20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한글 형태소 분석</a:t>
            </a:r>
            <a:r>
              <a:rPr lang="en-US" altLang="ko-KR" sz="20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</a:p>
          <a:p>
            <a:pPr algn="ctr"/>
            <a:r>
              <a:rPr lang="en-US" altLang="ko-KR" sz="20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Doc2vec </a:t>
            </a:r>
            <a:r>
              <a:rPr lang="ko-KR" altLang="en-US" sz="20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모듈을 통한 문단 </a:t>
            </a:r>
            <a:endParaRPr lang="en-US" altLang="ko-KR" sz="20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감성분석</a:t>
            </a:r>
            <a:endParaRPr lang="en-US" altLang="ko-KR" sz="20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B1B454-EEC8-4A5A-AAE5-071B97F72F3A}"/>
              </a:ext>
            </a:extLst>
          </p:cNvPr>
          <p:cNvSpPr txBox="1"/>
          <p:nvPr/>
        </p:nvSpPr>
        <p:spPr>
          <a:xfrm>
            <a:off x="4582940" y="4901098"/>
            <a:ext cx="32865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TextRank</a:t>
            </a:r>
            <a:r>
              <a:rPr lang="ko-KR" altLang="en-US" sz="20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통한 </a:t>
            </a:r>
            <a:endParaRPr lang="en-US" altLang="ko-KR" sz="20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서열화</a:t>
            </a:r>
            <a:r>
              <a:rPr lang="en-US" altLang="ko-KR" sz="20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</a:p>
          <a:p>
            <a:pPr algn="ctr"/>
            <a:r>
              <a:rPr lang="ko-KR" altLang="en-US" sz="20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핵심 키워드 추출</a:t>
            </a:r>
            <a:endParaRPr lang="en-US" altLang="ko-KR" sz="20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6805DD-49B7-4200-A803-A45E6C500E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336" y="986572"/>
            <a:ext cx="3847426" cy="231607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4E5A975-67DD-4B64-AAED-1420715AD47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00795" y="1236108"/>
            <a:ext cx="3286592" cy="212163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CC5FB6F-FBF4-4556-9E18-E951B096968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500795" y="3488247"/>
            <a:ext cx="3286592" cy="28365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57D7CD0-726E-484B-B6BD-9A9737DFAFE8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500795" y="3879299"/>
            <a:ext cx="3286592" cy="914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428BFB7-605F-4080-A069-42461373F9B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667" y="3066967"/>
            <a:ext cx="3138764" cy="178490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60ECF8-AFE2-4F83-A8EE-9D6C4E5CB4F9}"/>
              </a:ext>
            </a:extLst>
          </p:cNvPr>
          <p:cNvSpPr txBox="1"/>
          <p:nvPr/>
        </p:nvSpPr>
        <p:spPr>
          <a:xfrm>
            <a:off x="8130259" y="4891508"/>
            <a:ext cx="32865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Matplotlib, Seaborn</a:t>
            </a:r>
            <a:r>
              <a:rPr lang="ko-KR" altLang="en-US" sz="20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등 </a:t>
            </a:r>
            <a:endParaRPr lang="en-US" altLang="ko-KR" sz="20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시각화 라이브러리를 통한</a:t>
            </a:r>
            <a:endParaRPr lang="en-US" altLang="ko-KR" sz="20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학습 결과 가시화 </a:t>
            </a:r>
            <a:endParaRPr lang="en-US" altLang="ko-KR" sz="20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80B69DA-B30D-4586-915E-536F57FEE9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468" y="1246565"/>
            <a:ext cx="2986957" cy="354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77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10B2C89-FF32-467C-848A-2756A033115B}"/>
              </a:ext>
            </a:extLst>
          </p:cNvPr>
          <p:cNvSpPr/>
          <p:nvPr/>
        </p:nvSpPr>
        <p:spPr>
          <a:xfrm>
            <a:off x="0" y="0"/>
            <a:ext cx="12221033" cy="6858000"/>
          </a:xfrm>
          <a:prstGeom prst="rect">
            <a:avLst/>
          </a:prstGeom>
          <a:solidFill>
            <a:srgbClr val="F2B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5BBAFF4-6359-4F79-B89D-2392C1F704EA}"/>
              </a:ext>
            </a:extLst>
          </p:cNvPr>
          <p:cNvSpPr/>
          <p:nvPr/>
        </p:nvSpPr>
        <p:spPr>
          <a:xfrm>
            <a:off x="3552197" y="957245"/>
            <a:ext cx="518685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27C514-35CB-42DF-9A27-199E880C4B35}"/>
              </a:ext>
            </a:extLst>
          </p:cNvPr>
          <p:cNvSpPr txBox="1"/>
          <p:nvPr/>
        </p:nvSpPr>
        <p:spPr>
          <a:xfrm>
            <a:off x="3105804" y="229531"/>
            <a:ext cx="58805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수행결과 </a:t>
            </a:r>
          </a:p>
        </p:txBody>
      </p:sp>
      <p:sp>
        <p:nvSpPr>
          <p:cNvPr id="133" name="직사각형 132"/>
          <p:cNvSpPr/>
          <p:nvPr/>
        </p:nvSpPr>
        <p:spPr>
          <a:xfrm>
            <a:off x="10270085" y="2220624"/>
            <a:ext cx="1800000" cy="3468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서비스 동작 및 시연 </a:t>
            </a:r>
            <a:endParaRPr lang="ko-KR" altLang="en-US" sz="1300" b="1" dirty="0"/>
          </a:p>
        </p:txBody>
      </p:sp>
      <p:sp>
        <p:nvSpPr>
          <p:cNvPr id="142" name="직사각형 141"/>
          <p:cNvSpPr/>
          <p:nvPr/>
        </p:nvSpPr>
        <p:spPr>
          <a:xfrm>
            <a:off x="10270086" y="2738180"/>
            <a:ext cx="1800000" cy="4806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서비스 피드백 및 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개선방향 도출 </a:t>
            </a:r>
            <a:endParaRPr lang="ko-KR" altLang="en-US" sz="1300" b="1" dirty="0"/>
          </a:p>
        </p:txBody>
      </p:sp>
      <p:cxnSp>
        <p:nvCxnSpPr>
          <p:cNvPr id="144" name="직선 화살표 연결선 143"/>
          <p:cNvCxnSpPr>
            <a:stCxn id="133" idx="2"/>
            <a:endCxn id="142" idx="0"/>
          </p:cNvCxnSpPr>
          <p:nvPr/>
        </p:nvCxnSpPr>
        <p:spPr>
          <a:xfrm>
            <a:off x="11170085" y="2567466"/>
            <a:ext cx="1" cy="170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4" name="직사각형 163"/>
          <p:cNvSpPr/>
          <p:nvPr/>
        </p:nvSpPr>
        <p:spPr>
          <a:xfrm>
            <a:off x="1365384" y="2208142"/>
            <a:ext cx="1608083" cy="8893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후보자 별 </a:t>
            </a:r>
            <a:endParaRPr lang="en-US" altLang="ko-KR" sz="17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득표율 확보</a:t>
            </a:r>
            <a:endParaRPr lang="ko-KR" altLang="en-US" sz="17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9582713" y="6497140"/>
            <a:ext cx="2356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*17,18,19,20</a:t>
            </a:r>
            <a:r>
              <a:rPr lang="ko-KR" altLang="en-US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대 국회</a:t>
            </a:r>
            <a:endParaRPr lang="ko-KR" altLang="en-US" dirty="0"/>
          </a:p>
        </p:txBody>
      </p:sp>
      <p:sp>
        <p:nvSpPr>
          <p:cNvPr id="61" name="순서도: 페이지 연결자 60"/>
          <p:cNvSpPr/>
          <p:nvPr/>
        </p:nvSpPr>
        <p:spPr>
          <a:xfrm>
            <a:off x="1437055" y="1218256"/>
            <a:ext cx="1469534" cy="788476"/>
          </a:xfrm>
          <a:prstGeom prst="flowChartOffpageConnector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이전국회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*</a:t>
            </a:r>
          </a:p>
          <a:p>
            <a:pPr algn="ctr"/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개표현황</a:t>
            </a: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62" name="순서도: 페이지 연결자 61"/>
          <p:cNvSpPr/>
          <p:nvPr/>
        </p:nvSpPr>
        <p:spPr>
          <a:xfrm>
            <a:off x="4424875" y="1213905"/>
            <a:ext cx="1469534" cy="788476"/>
          </a:xfrm>
          <a:prstGeom prst="flowChartOffpageConnector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이전국회</a:t>
            </a: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후보자 명부 </a:t>
            </a: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63" name="순서도: 페이지 연결자 62"/>
          <p:cNvSpPr/>
          <p:nvPr/>
        </p:nvSpPr>
        <p:spPr>
          <a:xfrm>
            <a:off x="7412695" y="1213905"/>
            <a:ext cx="1469534" cy="788476"/>
          </a:xfrm>
          <a:prstGeom prst="flowChartOffpageConnector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이전국회</a:t>
            </a: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당선인 명부 </a:t>
            </a: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0359" y="1131008"/>
            <a:ext cx="7547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원본</a:t>
            </a:r>
            <a:endParaRPr lang="en-US" altLang="ko-KR" sz="1600" dirty="0">
              <a:solidFill>
                <a:schemeClr val="bg1"/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pPr algn="r"/>
            <a:r>
              <a:rPr lang="ko-KR" altLang="en-US" sz="1600" dirty="0">
                <a:solidFill>
                  <a:schemeClr val="bg1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데이터</a:t>
            </a:r>
            <a:endParaRPr lang="ko-KR" altLang="en-US" sz="16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1029" y="2450110"/>
            <a:ext cx="4343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E</a:t>
            </a:r>
          </a:p>
          <a:p>
            <a:pPr algn="r"/>
            <a:r>
              <a:rPr lang="en-US" altLang="ko-KR" sz="1600" dirty="0">
                <a:solidFill>
                  <a:schemeClr val="bg1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D</a:t>
            </a:r>
          </a:p>
          <a:p>
            <a:pPr algn="r"/>
            <a:r>
              <a:rPr lang="en-US" altLang="ko-KR" sz="1600" dirty="0">
                <a:solidFill>
                  <a:schemeClr val="bg1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A</a:t>
            </a:r>
          </a:p>
          <a:p>
            <a:pPr algn="r"/>
            <a:r>
              <a:rPr lang="en-US" altLang="ko-KR" sz="1600" dirty="0">
                <a:solidFill>
                  <a:schemeClr val="bg1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 </a:t>
            </a:r>
          </a:p>
          <a:p>
            <a:pPr algn="r"/>
            <a:r>
              <a:rPr lang="en-US" altLang="ko-KR" sz="1600" dirty="0">
                <a:solidFill>
                  <a:schemeClr val="bg1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&amp;</a:t>
            </a:r>
          </a:p>
          <a:p>
            <a:pPr algn="r"/>
            <a:endParaRPr lang="en-US" altLang="ko-KR" sz="1600" dirty="0">
              <a:solidFill>
                <a:schemeClr val="bg1"/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pPr algn="r"/>
            <a:r>
              <a:rPr lang="ko-KR" altLang="en-US" sz="1600" dirty="0">
                <a:solidFill>
                  <a:schemeClr val="bg1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모델링</a:t>
            </a:r>
            <a:endParaRPr lang="en-US" altLang="ko-KR" sz="1600" dirty="0">
              <a:solidFill>
                <a:schemeClr val="bg1"/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1029" y="5666363"/>
            <a:ext cx="59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산출</a:t>
            </a:r>
            <a:endParaRPr lang="en-US" altLang="ko-KR" sz="1600" dirty="0">
              <a:solidFill>
                <a:schemeClr val="bg1"/>
              </a:solidFill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  <a:p>
            <a:pPr algn="r"/>
            <a:r>
              <a:rPr lang="ko-KR" altLang="en-US" sz="1600" dirty="0">
                <a:solidFill>
                  <a:schemeClr val="bg1"/>
                </a:solidFill>
                <a:latin typeface="Noto Sans CJK KR Black (TTF)" panose="020B0A00000000000000" pitchFamily="50" charset="-127"/>
                <a:ea typeface="Noto Sans CJK KR Black (TTF)" panose="020B0A00000000000000" pitchFamily="50" charset="-127"/>
              </a:rPr>
              <a:t>자료</a:t>
            </a:r>
            <a:endParaRPr lang="ko-KR" altLang="en-US" sz="1600" dirty="0">
              <a:latin typeface="Noto Sans CJK KR Black (TTF)" panose="020B0A00000000000000" pitchFamily="50" charset="-127"/>
              <a:ea typeface="Noto Sans CJK KR Black (TTF)" panose="020B0A00000000000000" pitchFamily="50" charset="-127"/>
            </a:endParaRPr>
          </a:p>
        </p:txBody>
      </p:sp>
      <p:sp>
        <p:nvSpPr>
          <p:cNvPr id="21" name="순서도: 페이지 연결자 108">
            <a:extLst>
              <a:ext uri="{FF2B5EF4-FFF2-40B4-BE49-F238E27FC236}">
                <a16:creationId xmlns:a16="http://schemas.microsoft.com/office/drawing/2014/main" id="{39CD102D-7CD4-47D3-87E4-0521BB2F1330}"/>
              </a:ext>
            </a:extLst>
          </p:cNvPr>
          <p:cNvSpPr/>
          <p:nvPr/>
        </p:nvSpPr>
        <p:spPr>
          <a:xfrm>
            <a:off x="10400515" y="1215188"/>
            <a:ext cx="1469534" cy="788476"/>
          </a:xfrm>
          <a:prstGeom prst="flowChartOffpageConnector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네이버뉴스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크롤링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 텍스트</a:t>
            </a: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D038076-BF45-4B92-B884-8C4AEDC0481B}"/>
              </a:ext>
            </a:extLst>
          </p:cNvPr>
          <p:cNvSpPr/>
          <p:nvPr/>
        </p:nvSpPr>
        <p:spPr>
          <a:xfrm>
            <a:off x="4355600" y="2193937"/>
            <a:ext cx="1608083" cy="8893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후보자 명단 </a:t>
            </a:r>
            <a:endParaRPr lang="ko-KR" altLang="en-US" sz="1700" b="1" dirty="0"/>
          </a:p>
        </p:txBody>
      </p:sp>
    </p:spTree>
    <p:extLst>
      <p:ext uri="{BB962C8B-B14F-4D97-AF65-F5344CB8AC3E}">
        <p14:creationId xmlns:p14="http://schemas.microsoft.com/office/powerpoint/2010/main" val="937060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6367FCC-D21A-480D-AB00-3146780074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"/>
            <a:ext cx="10287001" cy="6858000"/>
          </a:xfrm>
          <a:prstGeom prst="rect">
            <a:avLst/>
          </a:prstGeom>
        </p:spPr>
      </p:pic>
      <p:pic>
        <p:nvPicPr>
          <p:cNvPr id="1026" name="Picture 2" descr="내일부터 이틀간 사전투표…전국 어디서나 투표 가능 &gt; 정치 &gt; 뉴스 ...">
            <a:extLst>
              <a:ext uri="{FF2B5EF4-FFF2-40B4-BE49-F238E27FC236}">
                <a16:creationId xmlns:a16="http://schemas.microsoft.com/office/drawing/2014/main" id="{C7F5A214-A5EC-49FB-99D4-291E73A71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407" y="1057442"/>
            <a:ext cx="6411676" cy="360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10B2C89-FF32-467C-848A-2756A033115B}"/>
              </a:ext>
            </a:extLst>
          </p:cNvPr>
          <p:cNvSpPr/>
          <p:nvPr/>
        </p:nvSpPr>
        <p:spPr>
          <a:xfrm>
            <a:off x="0" y="1577"/>
            <a:ext cx="12192000" cy="6858000"/>
          </a:xfrm>
          <a:prstGeom prst="rect">
            <a:avLst/>
          </a:prstGeom>
          <a:solidFill>
            <a:srgbClr val="88C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pic>
        <p:nvPicPr>
          <p:cNvPr id="13" name="그림 5">
            <a:extLst>
              <a:ext uri="{FF2B5EF4-FFF2-40B4-BE49-F238E27FC236}">
                <a16:creationId xmlns:a16="http://schemas.microsoft.com/office/drawing/2014/main" id="{DA0D4621-4D96-4FF7-B925-90662ED9EDC0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023" y="674689"/>
            <a:ext cx="215900" cy="5508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1D5D35-CAB3-4D41-9A14-9CB8A26255BA}"/>
              </a:ext>
            </a:extLst>
          </p:cNvPr>
          <p:cNvSpPr/>
          <p:nvPr/>
        </p:nvSpPr>
        <p:spPr>
          <a:xfrm>
            <a:off x="598520" y="3078144"/>
            <a:ext cx="116379" cy="712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AC613E-F311-4A3E-8861-9A973AC0605F}"/>
              </a:ext>
            </a:extLst>
          </p:cNvPr>
          <p:cNvSpPr txBox="1"/>
          <p:nvPr/>
        </p:nvSpPr>
        <p:spPr>
          <a:xfrm>
            <a:off x="748149" y="2878636"/>
            <a:ext cx="17290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컨텐츠</a:t>
            </a:r>
            <a:endParaRPr lang="en-US" altLang="ko-KR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INDEX</a:t>
            </a:r>
            <a:endParaRPr lang="ko-KR" altLang="en-US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82B72C-699C-4956-8A85-3A5C2FA6AAD7}"/>
              </a:ext>
            </a:extLst>
          </p:cNvPr>
          <p:cNvSpPr txBox="1"/>
          <p:nvPr/>
        </p:nvSpPr>
        <p:spPr>
          <a:xfrm>
            <a:off x="3773980" y="1197035"/>
            <a:ext cx="1346661" cy="938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501" dirty="0">
                <a:solidFill>
                  <a:schemeClr val="bg1"/>
                </a:solidFill>
                <a:latin typeface="Lucida Console" panose="020B0609040504020204" pitchFamily="49" charset="0"/>
              </a:rPr>
              <a:t>01</a:t>
            </a:r>
            <a:endParaRPr lang="ko-KR" altLang="en-US" sz="5501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9FE976-CA14-44C7-8CBC-6EF7D81BF642}"/>
              </a:ext>
            </a:extLst>
          </p:cNvPr>
          <p:cNvSpPr txBox="1"/>
          <p:nvPr/>
        </p:nvSpPr>
        <p:spPr>
          <a:xfrm>
            <a:off x="7580915" y="1197035"/>
            <a:ext cx="1346661" cy="938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501" dirty="0">
                <a:solidFill>
                  <a:schemeClr val="bg1"/>
                </a:solidFill>
                <a:latin typeface="Lucida Console" panose="020B0609040504020204" pitchFamily="49" charset="0"/>
              </a:rPr>
              <a:t>02</a:t>
            </a:r>
            <a:endParaRPr lang="ko-KR" altLang="en-US" sz="5501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EF2C4E-C94A-489F-9052-B432FF7E25FC}"/>
              </a:ext>
            </a:extLst>
          </p:cNvPr>
          <p:cNvSpPr txBox="1"/>
          <p:nvPr/>
        </p:nvSpPr>
        <p:spPr>
          <a:xfrm>
            <a:off x="3773980" y="3725534"/>
            <a:ext cx="1346661" cy="938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501" dirty="0">
                <a:solidFill>
                  <a:schemeClr val="bg1"/>
                </a:solidFill>
                <a:latin typeface="Lucida Console" panose="020B0609040504020204" pitchFamily="49" charset="0"/>
              </a:rPr>
              <a:t>03</a:t>
            </a:r>
            <a:endParaRPr lang="ko-KR" altLang="en-US" sz="5501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3110B1-FF71-4827-81C2-8D0D924B241E}"/>
              </a:ext>
            </a:extLst>
          </p:cNvPr>
          <p:cNvSpPr txBox="1"/>
          <p:nvPr/>
        </p:nvSpPr>
        <p:spPr>
          <a:xfrm>
            <a:off x="7580915" y="3725534"/>
            <a:ext cx="1346661" cy="938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501" dirty="0">
                <a:solidFill>
                  <a:schemeClr val="bg1"/>
                </a:solidFill>
                <a:latin typeface="Lucida Console" panose="020B0609040504020204" pitchFamily="49" charset="0"/>
              </a:rPr>
              <a:t>04</a:t>
            </a:r>
            <a:endParaRPr lang="ko-KR" altLang="en-US" sz="5501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sp>
        <p:nvSpPr>
          <p:cNvPr id="19" name="직각 삼각형 18">
            <a:extLst>
              <a:ext uri="{FF2B5EF4-FFF2-40B4-BE49-F238E27FC236}">
                <a16:creationId xmlns:a16="http://schemas.microsoft.com/office/drawing/2014/main" id="{B5C787FE-319C-4190-8FD9-59404AC0DC07}"/>
              </a:ext>
            </a:extLst>
          </p:cNvPr>
          <p:cNvSpPr/>
          <p:nvPr/>
        </p:nvSpPr>
        <p:spPr>
          <a:xfrm flipH="1">
            <a:off x="3791549" y="1776693"/>
            <a:ext cx="1014153" cy="255138"/>
          </a:xfrm>
          <a:prstGeom prst="rtTriangle">
            <a:avLst/>
          </a:prstGeom>
          <a:solidFill>
            <a:srgbClr val="88C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F8153BD-77F4-461B-8EE6-56C163D388F7}"/>
              </a:ext>
            </a:extLst>
          </p:cNvPr>
          <p:cNvCxnSpPr>
            <a:endCxn id="19" idx="0"/>
          </p:cNvCxnSpPr>
          <p:nvPr/>
        </p:nvCxnSpPr>
        <p:spPr>
          <a:xfrm flipV="1">
            <a:off x="3856424" y="1776693"/>
            <a:ext cx="949278" cy="2551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6CA7A649-5445-4B68-BF7D-F74FF3F6596E}"/>
              </a:ext>
            </a:extLst>
          </p:cNvPr>
          <p:cNvSpPr/>
          <p:nvPr/>
        </p:nvSpPr>
        <p:spPr>
          <a:xfrm flipH="1">
            <a:off x="7580916" y="1776693"/>
            <a:ext cx="1014153" cy="255138"/>
          </a:xfrm>
          <a:prstGeom prst="rtTriangle">
            <a:avLst/>
          </a:prstGeom>
          <a:solidFill>
            <a:srgbClr val="88C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806E3E8-7B6E-4139-9584-F862A683E01D}"/>
              </a:ext>
            </a:extLst>
          </p:cNvPr>
          <p:cNvCxnSpPr>
            <a:endCxn id="29" idx="0"/>
          </p:cNvCxnSpPr>
          <p:nvPr/>
        </p:nvCxnSpPr>
        <p:spPr>
          <a:xfrm flipV="1">
            <a:off x="7645791" y="1776693"/>
            <a:ext cx="949278" cy="2551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각 삼각형 30">
            <a:extLst>
              <a:ext uri="{FF2B5EF4-FFF2-40B4-BE49-F238E27FC236}">
                <a16:creationId xmlns:a16="http://schemas.microsoft.com/office/drawing/2014/main" id="{2ABC67E3-E345-4F21-83AC-E118BBE87453}"/>
              </a:ext>
            </a:extLst>
          </p:cNvPr>
          <p:cNvSpPr/>
          <p:nvPr/>
        </p:nvSpPr>
        <p:spPr>
          <a:xfrm flipH="1">
            <a:off x="7580916" y="4282716"/>
            <a:ext cx="1014153" cy="255138"/>
          </a:xfrm>
          <a:prstGeom prst="rtTriangle">
            <a:avLst/>
          </a:prstGeom>
          <a:solidFill>
            <a:srgbClr val="88C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65D7729-E10C-49E1-A046-BAA181D4C53D}"/>
              </a:ext>
            </a:extLst>
          </p:cNvPr>
          <p:cNvCxnSpPr>
            <a:endCxn id="31" idx="0"/>
          </p:cNvCxnSpPr>
          <p:nvPr/>
        </p:nvCxnSpPr>
        <p:spPr>
          <a:xfrm flipV="1">
            <a:off x="7645791" y="4282716"/>
            <a:ext cx="949278" cy="2551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각 삼각형 32">
            <a:extLst>
              <a:ext uri="{FF2B5EF4-FFF2-40B4-BE49-F238E27FC236}">
                <a16:creationId xmlns:a16="http://schemas.microsoft.com/office/drawing/2014/main" id="{9299A91C-C697-496D-853D-32B220B6ED04}"/>
              </a:ext>
            </a:extLst>
          </p:cNvPr>
          <p:cNvSpPr/>
          <p:nvPr/>
        </p:nvSpPr>
        <p:spPr>
          <a:xfrm flipH="1">
            <a:off x="3788188" y="4282716"/>
            <a:ext cx="1014153" cy="255138"/>
          </a:xfrm>
          <a:prstGeom prst="rtTriangle">
            <a:avLst/>
          </a:prstGeom>
          <a:solidFill>
            <a:srgbClr val="88C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03163BD-A534-448D-B189-23AAB5E3C485}"/>
              </a:ext>
            </a:extLst>
          </p:cNvPr>
          <p:cNvCxnSpPr>
            <a:endCxn id="33" idx="0"/>
          </p:cNvCxnSpPr>
          <p:nvPr/>
        </p:nvCxnSpPr>
        <p:spPr>
          <a:xfrm flipV="1">
            <a:off x="3853062" y="4282716"/>
            <a:ext cx="949278" cy="2551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9A0F75C-D753-4D98-BC97-BE9B946D76E2}"/>
              </a:ext>
            </a:extLst>
          </p:cNvPr>
          <p:cNvSpPr txBox="1"/>
          <p:nvPr/>
        </p:nvSpPr>
        <p:spPr>
          <a:xfrm>
            <a:off x="4239490" y="1948708"/>
            <a:ext cx="2131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배경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6690E1-5F79-48DD-8016-FA1BB9128C48}"/>
              </a:ext>
            </a:extLst>
          </p:cNvPr>
          <p:cNvSpPr txBox="1"/>
          <p:nvPr/>
        </p:nvSpPr>
        <p:spPr>
          <a:xfrm>
            <a:off x="8145498" y="1943957"/>
            <a:ext cx="384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수행절차 </a:t>
            </a:r>
            <a:r>
              <a:rPr lang="en-US" altLang="ko-KR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&amp; </a:t>
            </a:r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방법</a:t>
            </a:r>
            <a:endParaRPr lang="en-US" altLang="ko-KR" sz="28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8C7933-D56F-4758-A021-A8A0496A6AE3}"/>
              </a:ext>
            </a:extLst>
          </p:cNvPr>
          <p:cNvSpPr txBox="1"/>
          <p:nvPr/>
        </p:nvSpPr>
        <p:spPr>
          <a:xfrm>
            <a:off x="4252853" y="4431408"/>
            <a:ext cx="2967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수행결과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C9CBAC-F8D1-4831-A1AF-543268926E7C}"/>
              </a:ext>
            </a:extLst>
          </p:cNvPr>
          <p:cNvSpPr txBox="1"/>
          <p:nvPr/>
        </p:nvSpPr>
        <p:spPr>
          <a:xfrm>
            <a:off x="8107839" y="4413710"/>
            <a:ext cx="2275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소감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320930-B12E-4D23-8623-77ECDEFF1435}"/>
              </a:ext>
            </a:extLst>
          </p:cNvPr>
          <p:cNvSpPr txBox="1"/>
          <p:nvPr/>
        </p:nvSpPr>
        <p:spPr>
          <a:xfrm>
            <a:off x="4341488" y="2365646"/>
            <a:ext cx="257557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주제  및 목적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20C5E40-ED5C-47C7-A5D9-2F4CB2DD8662}"/>
              </a:ext>
            </a:extLst>
          </p:cNvPr>
          <p:cNvSpPr txBox="1"/>
          <p:nvPr/>
        </p:nvSpPr>
        <p:spPr>
          <a:xfrm>
            <a:off x="4341484" y="2639372"/>
            <a:ext cx="257557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개요 및 구조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6F5960F-549E-4F6B-9DBE-C183517752E6}"/>
              </a:ext>
            </a:extLst>
          </p:cNvPr>
          <p:cNvSpPr txBox="1"/>
          <p:nvPr/>
        </p:nvSpPr>
        <p:spPr>
          <a:xfrm>
            <a:off x="4341484" y="2937646"/>
            <a:ext cx="257557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기대효과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A32624A-AF74-497F-ADF6-5E22876908B7}"/>
              </a:ext>
            </a:extLst>
          </p:cNvPr>
          <p:cNvSpPr txBox="1"/>
          <p:nvPr/>
        </p:nvSpPr>
        <p:spPr>
          <a:xfrm>
            <a:off x="8280368" y="2370905"/>
            <a:ext cx="257557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</a:t>
            </a:r>
            <a:r>
              <a:rPr lang="ko-KR" altLang="en-US" sz="1801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팀구성</a:t>
            </a:r>
            <a:r>
              <a:rPr lang="ko-KR" altLang="en-US" sz="180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80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&amp; </a:t>
            </a:r>
            <a:r>
              <a:rPr lang="ko-KR" altLang="en-US" sz="180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역할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626CFED-46F3-4FD9-B706-A7DE39F3D2F3}"/>
              </a:ext>
            </a:extLst>
          </p:cNvPr>
          <p:cNvSpPr txBox="1"/>
          <p:nvPr/>
        </p:nvSpPr>
        <p:spPr>
          <a:xfrm>
            <a:off x="8280366" y="2644631"/>
            <a:ext cx="257557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수행절차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8F36248-1A8A-443D-B379-311A48AF60BD}"/>
              </a:ext>
            </a:extLst>
          </p:cNvPr>
          <p:cNvSpPr txBox="1"/>
          <p:nvPr/>
        </p:nvSpPr>
        <p:spPr>
          <a:xfrm>
            <a:off x="8280366" y="2942905"/>
            <a:ext cx="257557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방법론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8924064-EFFB-4026-BD84-68F0382E8BC7}"/>
              </a:ext>
            </a:extLst>
          </p:cNvPr>
          <p:cNvSpPr txBox="1"/>
          <p:nvPr/>
        </p:nvSpPr>
        <p:spPr>
          <a:xfrm>
            <a:off x="4333184" y="4853314"/>
            <a:ext cx="257557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탐색적 분석 및 전처리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3627885-B3C1-4D49-AAED-3220BDB39B2E}"/>
              </a:ext>
            </a:extLst>
          </p:cNvPr>
          <p:cNvSpPr txBox="1"/>
          <p:nvPr/>
        </p:nvSpPr>
        <p:spPr>
          <a:xfrm>
            <a:off x="4333180" y="5127038"/>
            <a:ext cx="257557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 선정 및 분석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F107B7-6D79-445A-91AB-B6DBE7D0FD9C}"/>
              </a:ext>
            </a:extLst>
          </p:cNvPr>
          <p:cNvSpPr txBox="1"/>
          <p:nvPr/>
        </p:nvSpPr>
        <p:spPr>
          <a:xfrm>
            <a:off x="4333180" y="5425314"/>
            <a:ext cx="257557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서비스 시범 구현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68A6FCF-554F-4714-9028-41BD9742D15D}"/>
              </a:ext>
            </a:extLst>
          </p:cNvPr>
          <p:cNvSpPr txBox="1"/>
          <p:nvPr/>
        </p:nvSpPr>
        <p:spPr>
          <a:xfrm>
            <a:off x="8254245" y="5184156"/>
            <a:ext cx="257557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후 </a:t>
            </a:r>
            <a:r>
              <a:rPr lang="ko-KR" altLang="en-US" sz="1801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느낀점</a:t>
            </a:r>
            <a:r>
              <a:rPr lang="ko-KR" altLang="en-US" sz="180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F2C00A-6A09-4959-93E4-D33B9F199FE8}"/>
              </a:ext>
            </a:extLst>
          </p:cNvPr>
          <p:cNvSpPr txBox="1"/>
          <p:nvPr/>
        </p:nvSpPr>
        <p:spPr>
          <a:xfrm>
            <a:off x="8250431" y="4890302"/>
            <a:ext cx="257557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보완점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1DF4148-1386-4851-8D93-71E2BB5DE274}"/>
              </a:ext>
            </a:extLst>
          </p:cNvPr>
          <p:cNvSpPr txBox="1"/>
          <p:nvPr/>
        </p:nvSpPr>
        <p:spPr>
          <a:xfrm>
            <a:off x="8258059" y="5473418"/>
            <a:ext cx="257557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Q &amp; A</a:t>
            </a:r>
            <a:endParaRPr lang="ko-KR" altLang="en-US" sz="1801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4747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766690E1-5F79-48DD-8016-FA1BB9128C48}"/>
              </a:ext>
            </a:extLst>
          </p:cNvPr>
          <p:cNvSpPr txBox="1"/>
          <p:nvPr/>
        </p:nvSpPr>
        <p:spPr>
          <a:xfrm>
            <a:off x="8130259" y="1882997"/>
            <a:ext cx="384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수행절차 </a:t>
            </a:r>
            <a:r>
              <a:rPr lang="en-US" altLang="ko-KR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&amp; </a:t>
            </a:r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방법</a:t>
            </a:r>
            <a:endParaRPr lang="en-US" altLang="ko-KR" sz="28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10B2C89-FF32-467C-848A-2756A033115B}"/>
              </a:ext>
            </a:extLst>
          </p:cNvPr>
          <p:cNvSpPr/>
          <p:nvPr/>
        </p:nvSpPr>
        <p:spPr>
          <a:xfrm>
            <a:off x="-29034" y="0"/>
            <a:ext cx="12221033" cy="6858000"/>
          </a:xfrm>
          <a:prstGeom prst="rect">
            <a:avLst/>
          </a:prstGeom>
          <a:solidFill>
            <a:srgbClr val="F2B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" name="직사각형 2"/>
          <p:cNvSpPr/>
          <p:nvPr/>
        </p:nvSpPr>
        <p:spPr>
          <a:xfrm>
            <a:off x="656710" y="167641"/>
            <a:ext cx="11139052" cy="6355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4" name="TextBox 3"/>
          <p:cNvSpPr txBox="1"/>
          <p:nvPr/>
        </p:nvSpPr>
        <p:spPr>
          <a:xfrm>
            <a:off x="1155468" y="568407"/>
            <a:ext cx="431569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수행결과 </a:t>
            </a:r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44459" y="691399"/>
            <a:ext cx="5892073" cy="49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모델분석</a:t>
            </a:r>
            <a:r>
              <a:rPr lang="en-US" altLang="ko-KR" sz="26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2601" dirty="0" err="1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의원별</a:t>
            </a:r>
            <a:r>
              <a:rPr lang="ko-KR" altLang="en-US" sz="26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대표 뉴스 추출 </a:t>
            </a:r>
            <a:endParaRPr lang="en-US" altLang="ko-KR" sz="26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116621" y="733838"/>
            <a:ext cx="50492" cy="37909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8" name="사다리꼴 27"/>
          <p:cNvSpPr/>
          <p:nvPr/>
        </p:nvSpPr>
        <p:spPr>
          <a:xfrm rot="10800000">
            <a:off x="4151787" y="148949"/>
            <a:ext cx="1706882" cy="505691"/>
          </a:xfrm>
          <a:prstGeom prst="trapezoid">
            <a:avLst>
              <a:gd name="adj" fmla="val 71429"/>
            </a:avLst>
          </a:prstGeom>
          <a:solidFill>
            <a:srgbClr val="F2BA7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9" name="TextBox 28"/>
          <p:cNvSpPr txBox="1"/>
          <p:nvPr/>
        </p:nvSpPr>
        <p:spPr>
          <a:xfrm>
            <a:off x="4591401" y="106617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3rd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70287" y="5082604"/>
            <a:ext cx="3534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뉴스 본문 토큰화 </a:t>
            </a:r>
            <a:endParaRPr lang="en-US" altLang="ko-KR" sz="20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-&gt; Doc2Vec</a:t>
            </a:r>
            <a:r>
              <a:rPr lang="ko-KR" altLang="en-US" sz="20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을 이용하여 벡터화 </a:t>
            </a:r>
            <a:r>
              <a:rPr lang="en-US" altLang="ko-KR" sz="20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-&gt; k-means</a:t>
            </a:r>
            <a:r>
              <a:rPr lang="ko-KR" altLang="en-US" sz="20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이용하여 클러스터링</a:t>
            </a:r>
            <a:endParaRPr lang="en-US" altLang="ko-KR" sz="20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8" name="순서도: 추출 7"/>
          <p:cNvSpPr/>
          <p:nvPr/>
        </p:nvSpPr>
        <p:spPr>
          <a:xfrm rot="5400000">
            <a:off x="3314685" y="3010372"/>
            <a:ext cx="2553431" cy="298681"/>
          </a:xfrm>
          <a:prstGeom prst="flowChartExtra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8100000" sx="105000" sy="105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순서도: 추출 24"/>
          <p:cNvSpPr/>
          <p:nvPr/>
        </p:nvSpPr>
        <p:spPr>
          <a:xfrm rot="5400000">
            <a:off x="6991536" y="3038413"/>
            <a:ext cx="2553431" cy="298681"/>
          </a:xfrm>
          <a:prstGeom prst="flowChartExtra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8100000" sx="105000" sy="105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4619411" y="5190316"/>
            <a:ext cx="32865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각 뉴스의 </a:t>
            </a:r>
            <a:r>
              <a:rPr lang="ko-KR" altLang="en-US" sz="2000" dirty="0" err="1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벡터값과</a:t>
            </a:r>
            <a:r>
              <a:rPr lang="ko-KR" altLang="en-US" sz="20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k-means</a:t>
            </a:r>
            <a:r>
              <a:rPr lang="ko-KR" altLang="en-US" sz="20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 중앙값의 코사인 유사도를 구함</a:t>
            </a:r>
            <a:endParaRPr lang="en-US" altLang="ko-KR" sz="20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335640" y="4978932"/>
            <a:ext cx="3286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날짜를 내림차순으로 정렬한 후 그룹별 코사인 유사도가 가장 높으면서 뉴스 제목에 후보명이 들어간 대표 뉴스 </a:t>
            </a:r>
            <a:r>
              <a:rPr lang="en-US" altLang="ko-KR" sz="20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</a:t>
            </a:r>
            <a:r>
              <a:rPr lang="ko-KR" altLang="en-US" sz="20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 추출</a:t>
            </a:r>
            <a:endParaRPr lang="en-US" altLang="ko-KR" sz="20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AC89540-653C-4E54-99FD-AECFBCC5778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28324" y="1581526"/>
            <a:ext cx="3117499" cy="318641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74E232E-896F-4C9D-B77D-44120E9EB4B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849304" y="1396151"/>
            <a:ext cx="2873370" cy="337179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DEC9E30-0968-4986-8250-1B119E5A309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590342" y="1566503"/>
            <a:ext cx="2903385" cy="318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001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766690E1-5F79-48DD-8016-FA1BB9128C48}"/>
              </a:ext>
            </a:extLst>
          </p:cNvPr>
          <p:cNvSpPr txBox="1"/>
          <p:nvPr/>
        </p:nvSpPr>
        <p:spPr>
          <a:xfrm>
            <a:off x="8130259" y="1882997"/>
            <a:ext cx="384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수행절차 </a:t>
            </a:r>
            <a:r>
              <a:rPr lang="en-US" altLang="ko-KR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&amp; </a:t>
            </a:r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방법</a:t>
            </a:r>
            <a:endParaRPr lang="en-US" altLang="ko-KR" sz="28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10B2C89-FF32-467C-848A-2756A033115B}"/>
              </a:ext>
            </a:extLst>
          </p:cNvPr>
          <p:cNvSpPr/>
          <p:nvPr/>
        </p:nvSpPr>
        <p:spPr>
          <a:xfrm>
            <a:off x="-29034" y="0"/>
            <a:ext cx="12221033" cy="6858000"/>
          </a:xfrm>
          <a:prstGeom prst="rect">
            <a:avLst/>
          </a:prstGeom>
          <a:solidFill>
            <a:srgbClr val="F2B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" name="직사각형 2"/>
          <p:cNvSpPr/>
          <p:nvPr/>
        </p:nvSpPr>
        <p:spPr>
          <a:xfrm>
            <a:off x="656710" y="167641"/>
            <a:ext cx="11139052" cy="6355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4" name="TextBox 3"/>
          <p:cNvSpPr txBox="1"/>
          <p:nvPr/>
        </p:nvSpPr>
        <p:spPr>
          <a:xfrm>
            <a:off x="1155468" y="568407"/>
            <a:ext cx="431569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수행결과 </a:t>
            </a:r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44459" y="691399"/>
            <a:ext cx="5469112" cy="49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모델분석</a:t>
            </a:r>
            <a:r>
              <a:rPr lang="en-US" altLang="ko-KR" sz="26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21</a:t>
            </a:r>
            <a:r>
              <a:rPr lang="ko-KR" altLang="en-US" sz="26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대 출마의원 결과 예측 </a:t>
            </a:r>
            <a:endParaRPr lang="en-US" altLang="ko-KR" sz="26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116621" y="733838"/>
            <a:ext cx="50492" cy="37909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8" name="사다리꼴 27"/>
          <p:cNvSpPr/>
          <p:nvPr/>
        </p:nvSpPr>
        <p:spPr>
          <a:xfrm rot="10800000">
            <a:off x="4151787" y="148949"/>
            <a:ext cx="1706882" cy="505691"/>
          </a:xfrm>
          <a:prstGeom prst="trapezoid">
            <a:avLst>
              <a:gd name="adj" fmla="val 71429"/>
            </a:avLst>
          </a:prstGeom>
          <a:solidFill>
            <a:srgbClr val="F2BA7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9" name="TextBox 28"/>
          <p:cNvSpPr txBox="1"/>
          <p:nvPr/>
        </p:nvSpPr>
        <p:spPr>
          <a:xfrm>
            <a:off x="4591401" y="106617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3rd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99FDCA-C81C-44B4-8743-9D128C720673}"/>
              </a:ext>
            </a:extLst>
          </p:cNvPr>
          <p:cNvSpPr txBox="1"/>
          <p:nvPr/>
        </p:nvSpPr>
        <p:spPr>
          <a:xfrm>
            <a:off x="903183" y="4894171"/>
            <a:ext cx="3286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Konlpy</a:t>
            </a:r>
            <a:r>
              <a:rPr lang="ko-KR" altLang="en-US" sz="20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데이터를 이용한 </a:t>
            </a:r>
            <a:endParaRPr lang="en-US" altLang="ko-KR" sz="20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한글 형태소 분석</a:t>
            </a:r>
            <a:r>
              <a:rPr lang="en-US" altLang="ko-KR" sz="20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</a:p>
          <a:p>
            <a:pPr algn="ctr"/>
            <a:r>
              <a:rPr lang="en-US" altLang="ko-KR" sz="20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Doc2vec </a:t>
            </a:r>
            <a:r>
              <a:rPr lang="ko-KR" altLang="en-US" sz="20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모듈을 통한 문단 </a:t>
            </a:r>
            <a:endParaRPr lang="en-US" altLang="ko-KR" sz="20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감성분석</a:t>
            </a:r>
            <a:endParaRPr lang="en-US" altLang="ko-KR" sz="20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B1B454-EEC8-4A5A-AAE5-071B97F72F3A}"/>
              </a:ext>
            </a:extLst>
          </p:cNvPr>
          <p:cNvSpPr txBox="1"/>
          <p:nvPr/>
        </p:nvSpPr>
        <p:spPr>
          <a:xfrm>
            <a:off x="4582940" y="4901098"/>
            <a:ext cx="32865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TextRank</a:t>
            </a:r>
            <a:r>
              <a:rPr lang="ko-KR" altLang="en-US" sz="20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통한 </a:t>
            </a:r>
            <a:endParaRPr lang="en-US" altLang="ko-KR" sz="20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서열화</a:t>
            </a:r>
            <a:r>
              <a:rPr lang="en-US" altLang="ko-KR" sz="20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</a:p>
          <a:p>
            <a:pPr algn="ctr"/>
            <a:r>
              <a:rPr lang="ko-KR" altLang="en-US" sz="20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핵심 키워드 추출</a:t>
            </a:r>
            <a:endParaRPr lang="en-US" altLang="ko-KR" sz="20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6805DD-49B7-4200-A803-A45E6C500E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336" y="1220729"/>
            <a:ext cx="3847426" cy="231607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4E5A975-67DD-4B64-AAED-1420715AD47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00795" y="1236108"/>
            <a:ext cx="3286592" cy="212163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CC5FB6F-FBF4-4556-9E18-E951B096968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500795" y="3488247"/>
            <a:ext cx="3286592" cy="28365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57D7CD0-726E-484B-B6BD-9A9737DFAFE8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500795" y="3879299"/>
            <a:ext cx="3286592" cy="914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428BFB7-605F-4080-A069-42461373F9B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667" y="3066967"/>
            <a:ext cx="3138764" cy="178490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60ECF8-AFE2-4F83-A8EE-9D6C4E5CB4F9}"/>
              </a:ext>
            </a:extLst>
          </p:cNvPr>
          <p:cNvSpPr txBox="1"/>
          <p:nvPr/>
        </p:nvSpPr>
        <p:spPr>
          <a:xfrm>
            <a:off x="8130259" y="4891508"/>
            <a:ext cx="32865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Matplotlib, Seaborn</a:t>
            </a:r>
            <a:r>
              <a:rPr lang="ko-KR" altLang="en-US" sz="20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등 </a:t>
            </a:r>
            <a:endParaRPr lang="en-US" altLang="ko-KR" sz="20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시각화 라이브러리를 통한</a:t>
            </a:r>
            <a:endParaRPr lang="en-US" altLang="ko-KR" sz="20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학습 결과 가시화 </a:t>
            </a:r>
            <a:endParaRPr lang="en-US" altLang="ko-KR" sz="20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80B69DA-B30D-4586-915E-536F57FEE9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468" y="1246565"/>
            <a:ext cx="2986957" cy="354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6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766690E1-5F79-48DD-8016-FA1BB9128C48}"/>
              </a:ext>
            </a:extLst>
          </p:cNvPr>
          <p:cNvSpPr txBox="1"/>
          <p:nvPr/>
        </p:nvSpPr>
        <p:spPr>
          <a:xfrm>
            <a:off x="8130259" y="1882997"/>
            <a:ext cx="384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수행절차 </a:t>
            </a:r>
            <a:r>
              <a:rPr lang="en-US" altLang="ko-KR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&amp; </a:t>
            </a:r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방법</a:t>
            </a:r>
            <a:endParaRPr lang="en-US" altLang="ko-KR" sz="28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10B2C89-FF32-467C-848A-2756A033115B}"/>
              </a:ext>
            </a:extLst>
          </p:cNvPr>
          <p:cNvSpPr/>
          <p:nvPr/>
        </p:nvSpPr>
        <p:spPr>
          <a:xfrm>
            <a:off x="-29034" y="0"/>
            <a:ext cx="12221033" cy="6858000"/>
          </a:xfrm>
          <a:prstGeom prst="rect">
            <a:avLst/>
          </a:prstGeom>
          <a:solidFill>
            <a:srgbClr val="BBD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" name="직사각형 2"/>
          <p:cNvSpPr/>
          <p:nvPr/>
        </p:nvSpPr>
        <p:spPr>
          <a:xfrm>
            <a:off x="656710" y="167641"/>
            <a:ext cx="11139052" cy="6355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 dirty="0"/>
          </a:p>
        </p:txBody>
      </p:sp>
      <p:sp>
        <p:nvSpPr>
          <p:cNvPr id="4" name="TextBox 3"/>
          <p:cNvSpPr txBox="1"/>
          <p:nvPr/>
        </p:nvSpPr>
        <p:spPr>
          <a:xfrm>
            <a:off x="1155468" y="568407"/>
            <a:ext cx="303276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소감</a:t>
            </a:r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88868" y="696972"/>
            <a:ext cx="3714905" cy="49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보완점  </a:t>
            </a:r>
            <a:endParaRPr lang="en-US" altLang="ko-KR" sz="26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261030" y="739411"/>
            <a:ext cx="50492" cy="37909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5" name="사다리꼴 24"/>
          <p:cNvSpPr/>
          <p:nvPr/>
        </p:nvSpPr>
        <p:spPr>
          <a:xfrm rot="10800000">
            <a:off x="5858669" y="148949"/>
            <a:ext cx="1706882" cy="505691"/>
          </a:xfrm>
          <a:prstGeom prst="trapezoid">
            <a:avLst>
              <a:gd name="adj" fmla="val 71429"/>
            </a:avLst>
          </a:prstGeom>
          <a:solidFill>
            <a:srgbClr val="BBDC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6" name="TextBox 25"/>
          <p:cNvSpPr txBox="1"/>
          <p:nvPr/>
        </p:nvSpPr>
        <p:spPr>
          <a:xfrm>
            <a:off x="6298281" y="106617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4th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CFEFC7-34C0-4C4F-97F2-E49E5D7D1CB3}"/>
              </a:ext>
            </a:extLst>
          </p:cNvPr>
          <p:cNvSpPr txBox="1"/>
          <p:nvPr/>
        </p:nvSpPr>
        <p:spPr>
          <a:xfrm>
            <a:off x="1155468" y="1322614"/>
            <a:ext cx="6092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1. 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자연어 처리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(NLP)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모델의 성능 및 신뢰성 확보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BFC748-7460-4D0D-A249-EBF881AE7891}"/>
              </a:ext>
            </a:extLst>
          </p:cNvPr>
          <p:cNvSpPr txBox="1"/>
          <p:nvPr/>
        </p:nvSpPr>
        <p:spPr>
          <a:xfrm>
            <a:off x="1474414" y="1762040"/>
            <a:ext cx="979229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긍부정</a:t>
            </a:r>
            <a:r>
              <a:rPr lang="ko-KR" altLang="en-US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감성분석</a:t>
            </a:r>
            <a:r>
              <a:rPr lang="en-US" altLang="ko-KR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핵심 키워드 추출간 자연어 처리 기법에 의존성 높음</a:t>
            </a:r>
            <a:r>
              <a:rPr lang="en-US" altLang="ko-KR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r>
              <a:rPr lang="ko-KR" altLang="en-US" sz="22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딥러닝에</a:t>
            </a:r>
            <a:r>
              <a:rPr lang="ko-KR" altLang="en-US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비해 상대적으로 심층적이지 않은 </a:t>
            </a:r>
            <a:r>
              <a:rPr lang="en-US" altLang="ko-KR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NLP</a:t>
            </a:r>
            <a:r>
              <a:rPr lang="ko-KR" altLang="en-US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 특징과 비지도 학습이라는 특성상</a:t>
            </a:r>
            <a:endParaRPr lang="en-US" altLang="ko-KR" sz="22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결과물에 대한 검증이 어려움</a:t>
            </a:r>
            <a:r>
              <a:rPr lang="en-US" altLang="ko-KR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 </a:t>
            </a:r>
          </a:p>
          <a:p>
            <a:endParaRPr lang="en-US" altLang="ko-KR" sz="22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또한 </a:t>
            </a:r>
            <a:r>
              <a:rPr lang="en-US" altLang="ko-KR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Genism, word2vec, doc2vec </a:t>
            </a:r>
            <a:r>
              <a:rPr lang="ko-KR" altLang="en-US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등의 자연어처리 라이브러리를 이용하여 </a:t>
            </a:r>
            <a:r>
              <a:rPr lang="ko-KR" altLang="en-US" sz="22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다문장</a:t>
            </a:r>
            <a:r>
              <a:rPr lang="ko-KR" altLang="en-US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단위의 자연어 처리를 가능하도록 하였으나  대량의 텍스트 단위에 대한 문맥 흐름 파악에 변수 처리 보완책 필요</a:t>
            </a:r>
            <a:r>
              <a:rPr lang="en-US" altLang="ko-KR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r>
              <a:rPr lang="ko-KR" altLang="en-US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1E4256-4EA0-4EA8-AC66-F7C95AF8DFE2}"/>
              </a:ext>
            </a:extLst>
          </p:cNvPr>
          <p:cNvSpPr txBox="1"/>
          <p:nvPr/>
        </p:nvSpPr>
        <p:spPr>
          <a:xfrm>
            <a:off x="1155468" y="4349047"/>
            <a:ext cx="6092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2. 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데이터의 불균형 및 </a:t>
            </a:r>
            <a:r>
              <a:rPr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대변성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5B2426F-38EB-42F5-A5D0-E795E7A9EE07}"/>
              </a:ext>
            </a:extLst>
          </p:cNvPr>
          <p:cNvCxnSpPr>
            <a:cxnSpLocks/>
          </p:cNvCxnSpPr>
          <p:nvPr/>
        </p:nvCxnSpPr>
        <p:spPr>
          <a:xfrm>
            <a:off x="1441759" y="1801352"/>
            <a:ext cx="0" cy="23297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B83D494-D258-4D68-AE10-2123B266206F}"/>
              </a:ext>
            </a:extLst>
          </p:cNvPr>
          <p:cNvCxnSpPr>
            <a:cxnSpLocks/>
          </p:cNvCxnSpPr>
          <p:nvPr/>
        </p:nvCxnSpPr>
        <p:spPr>
          <a:xfrm>
            <a:off x="1441759" y="4810712"/>
            <a:ext cx="0" cy="115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A5E164F-0438-44A9-8690-306A469FFD42}"/>
              </a:ext>
            </a:extLst>
          </p:cNvPr>
          <p:cNvSpPr txBox="1"/>
          <p:nvPr/>
        </p:nvSpPr>
        <p:spPr>
          <a:xfrm>
            <a:off x="1474414" y="4828214"/>
            <a:ext cx="97922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중견의원에 비하여 초선 및 비례대표 인원에 대한 확보가능 데이터가 상대적으로 적음</a:t>
            </a:r>
            <a:r>
              <a:rPr lang="en-US" altLang="ko-KR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r>
              <a:rPr lang="ko-KR" altLang="en-US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또한 불특정적으로 </a:t>
            </a:r>
            <a:r>
              <a:rPr lang="ko-KR" altLang="en-US" sz="22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크롤링</a:t>
            </a:r>
            <a:r>
              <a:rPr lang="ko-KR" altLang="en-US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된 데이터에 대하여 해당 인물을 대변하기보다 </a:t>
            </a:r>
            <a:endParaRPr lang="en-US" altLang="ko-KR" sz="22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특정 화제나 인물의 연관된 사건에 편중되는 경우가 다수</a:t>
            </a:r>
            <a:r>
              <a:rPr lang="en-US" altLang="ko-KR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endParaRPr lang="en-US" altLang="ko-KR" sz="22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4510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766690E1-5F79-48DD-8016-FA1BB9128C48}"/>
              </a:ext>
            </a:extLst>
          </p:cNvPr>
          <p:cNvSpPr txBox="1"/>
          <p:nvPr/>
        </p:nvSpPr>
        <p:spPr>
          <a:xfrm>
            <a:off x="8130259" y="1882997"/>
            <a:ext cx="384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수행절차 </a:t>
            </a:r>
            <a:r>
              <a:rPr lang="en-US" altLang="ko-KR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&amp; </a:t>
            </a:r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방법</a:t>
            </a:r>
            <a:endParaRPr lang="en-US" altLang="ko-KR" sz="28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10B2C89-FF32-467C-848A-2756A033115B}"/>
              </a:ext>
            </a:extLst>
          </p:cNvPr>
          <p:cNvSpPr/>
          <p:nvPr/>
        </p:nvSpPr>
        <p:spPr>
          <a:xfrm>
            <a:off x="-29034" y="0"/>
            <a:ext cx="12221033" cy="6858000"/>
          </a:xfrm>
          <a:prstGeom prst="rect">
            <a:avLst/>
          </a:prstGeom>
          <a:solidFill>
            <a:srgbClr val="BBD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" name="직사각형 2"/>
          <p:cNvSpPr/>
          <p:nvPr/>
        </p:nvSpPr>
        <p:spPr>
          <a:xfrm>
            <a:off x="656710" y="167641"/>
            <a:ext cx="11139052" cy="6355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4" name="TextBox 3"/>
          <p:cNvSpPr txBox="1"/>
          <p:nvPr/>
        </p:nvSpPr>
        <p:spPr>
          <a:xfrm>
            <a:off x="1155468" y="568407"/>
            <a:ext cx="303276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소감</a:t>
            </a:r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88868" y="696972"/>
            <a:ext cx="3714905" cy="49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후 </a:t>
            </a:r>
            <a:r>
              <a:rPr lang="ko-KR" altLang="en-US" sz="2601" dirty="0" err="1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느낀점</a:t>
            </a:r>
            <a:r>
              <a:rPr lang="ko-KR" altLang="en-US" sz="26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</a:t>
            </a:r>
            <a:endParaRPr lang="en-US" altLang="ko-KR" sz="26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261030" y="739411"/>
            <a:ext cx="50492" cy="37909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5" name="사다리꼴 24"/>
          <p:cNvSpPr/>
          <p:nvPr/>
        </p:nvSpPr>
        <p:spPr>
          <a:xfrm rot="10800000">
            <a:off x="5858669" y="148949"/>
            <a:ext cx="1706882" cy="505691"/>
          </a:xfrm>
          <a:prstGeom prst="trapezoid">
            <a:avLst>
              <a:gd name="adj" fmla="val 71429"/>
            </a:avLst>
          </a:prstGeom>
          <a:solidFill>
            <a:srgbClr val="BBDC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6" name="TextBox 25"/>
          <p:cNvSpPr txBox="1"/>
          <p:nvPr/>
        </p:nvSpPr>
        <p:spPr>
          <a:xfrm>
            <a:off x="6298281" y="106617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4th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CD888BE-925F-4720-BB7E-F7D4E2E5C6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379218"/>
              </p:ext>
            </p:extLst>
          </p:nvPr>
        </p:nvGraphicFramePr>
        <p:xfrm>
          <a:off x="1013877" y="1290829"/>
          <a:ext cx="10399793" cy="5065521"/>
        </p:xfrm>
        <a:graphic>
          <a:graphicData uri="http://schemas.openxmlformats.org/drawingml/2006/table">
            <a:tbl>
              <a:tblPr/>
              <a:tblGrid>
                <a:gridCol w="1590362">
                  <a:extLst>
                    <a:ext uri="{9D8B030D-6E8A-4147-A177-3AD203B41FA5}">
                      <a16:colId xmlns:a16="http://schemas.microsoft.com/office/drawing/2014/main" val="1053143411"/>
                    </a:ext>
                  </a:extLst>
                </a:gridCol>
                <a:gridCol w="8809431">
                  <a:extLst>
                    <a:ext uri="{9D8B030D-6E8A-4147-A177-3AD203B41FA5}">
                      <a16:colId xmlns:a16="http://schemas.microsoft.com/office/drawing/2014/main" val="1518255068"/>
                    </a:ext>
                  </a:extLst>
                </a:gridCol>
              </a:tblGrid>
              <a:tr h="45510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C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내용</a:t>
                      </a:r>
                    </a:p>
                  </a:txBody>
                  <a:tcPr marL="4215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C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581919"/>
                  </a:ext>
                </a:extLst>
              </a:tr>
              <a:tr h="187804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프로젝트</a:t>
                      </a:r>
                      <a:endParaRPr lang="en-US" altLang="ko-KR" sz="18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수행상 어려움  극복 사례</a:t>
                      </a:r>
                    </a:p>
                  </a:txBody>
                  <a:tcPr marL="0" marR="0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lvl="0" indent="-285750" fontAlgn="base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데이터를 수집하는 것은 어려움이 없었지만</a:t>
                      </a:r>
                      <a:r>
                        <a:rPr lang="en-US" altLang="ko-KR" sz="1800" b="0" i="0" u="none" kern="1200" dirty="0">
                          <a:solidFill>
                            <a:schemeClr val="tx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처리하는 과정이 복잡하고 시간이 </a:t>
                      </a:r>
                      <a:r>
                        <a:rPr lang="ko-KR" altLang="en-US" sz="1800" b="0" i="0" u="none" kern="1200" dirty="0" err="1">
                          <a:solidFill>
                            <a:schemeClr val="tx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오래들었다</a:t>
                      </a:r>
                      <a:r>
                        <a:rPr lang="en-US" altLang="ko-KR" sz="1800" b="0" i="0" u="none" kern="1200" dirty="0">
                          <a:solidFill>
                            <a:schemeClr val="tx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. </a:t>
                      </a:r>
                      <a:r>
                        <a:rPr lang="ko-KR" alt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또한</a:t>
                      </a:r>
                      <a:r>
                        <a:rPr lang="en-US" altLang="ko-KR" sz="1800" b="0" i="0" u="none" kern="1200" dirty="0">
                          <a:solidFill>
                            <a:schemeClr val="tx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en-US" altLang="ko-KR" sz="1800" b="0" i="0" u="none" kern="1200" dirty="0" err="1">
                          <a:solidFill>
                            <a:schemeClr val="tx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nlp</a:t>
                      </a:r>
                      <a:r>
                        <a:rPr lang="ko-KR" alt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분석과정 중 </a:t>
                      </a:r>
                      <a:r>
                        <a:rPr lang="ko-KR" altLang="en-US" sz="1800" b="0" i="0" u="none" kern="1200" dirty="0" err="1">
                          <a:solidFill>
                            <a:schemeClr val="tx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삭제해야할</a:t>
                      </a:r>
                      <a:r>
                        <a:rPr lang="ko-KR" alt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 데이터들이 많았고</a:t>
                      </a:r>
                      <a:r>
                        <a:rPr lang="en-US" altLang="ko-KR" sz="1800" b="0" i="0" u="none" kern="1200" dirty="0">
                          <a:solidFill>
                            <a:schemeClr val="tx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800" b="0" i="0" u="none" kern="1200" dirty="0" err="1">
                          <a:solidFill>
                            <a:schemeClr val="tx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머신러닝</a:t>
                      </a:r>
                      <a:r>
                        <a:rPr lang="ko-KR" alt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 예측 결과가 좋지 않아 걱정이었다</a:t>
                      </a:r>
                      <a:r>
                        <a:rPr lang="en-US" altLang="ko-KR" sz="1800" b="0" i="0" u="none" kern="1200" dirty="0">
                          <a:solidFill>
                            <a:schemeClr val="tx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. </a:t>
                      </a:r>
                      <a:r>
                        <a:rPr lang="ko-KR" alt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하지만 팀원들이 각각 파트별로 역할을 맡아 데이터를 처리하여 시간이 줄고</a:t>
                      </a:r>
                      <a:r>
                        <a:rPr lang="en-US" altLang="ko-KR" sz="1800" b="0" i="0" u="none" kern="1200" dirty="0">
                          <a:solidFill>
                            <a:schemeClr val="tx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서로 협력하여 상호간의 어려움을 </a:t>
                      </a:r>
                      <a:r>
                        <a:rPr lang="ko-KR" altLang="en-US" sz="1800" b="0" i="0" u="none" kern="1200" dirty="0" err="1">
                          <a:solidFill>
                            <a:schemeClr val="tx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극복해나갔다</a:t>
                      </a:r>
                      <a:r>
                        <a:rPr lang="en-US" altLang="ko-KR" sz="1800" b="0" i="0" u="none" kern="1200" dirty="0">
                          <a:solidFill>
                            <a:schemeClr val="tx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.</a:t>
                      </a:r>
                      <a:endParaRPr lang="ko-KR" altLang="en-US" sz="1800" b="0" i="0" u="none" kern="1200" dirty="0">
                        <a:solidFill>
                          <a:schemeClr val="tx1"/>
                        </a:solidFill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0871514"/>
                  </a:ext>
                </a:extLst>
              </a:tr>
              <a:tr h="112912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프로젝트에서 </a:t>
                      </a:r>
                      <a:endParaRPr lang="en-US" altLang="ko-KR" sz="18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잘한 부분</a:t>
                      </a:r>
                    </a:p>
                  </a:txBody>
                  <a:tcPr marL="0" marR="0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각각의 역할을 잘 맡아 자신의 역할을 톡톡히 해내어 프로젝트를 잘 마무리 할 수 있었다</a:t>
                      </a:r>
                      <a:r>
                        <a:rPr lang="en-US" altLang="ko-KR" sz="1800" b="0" i="0" u="none" kern="1200" dirty="0">
                          <a:solidFill>
                            <a:schemeClr val="tx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. </a:t>
                      </a:r>
                      <a:r>
                        <a:rPr lang="ko-KR" alt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또한</a:t>
                      </a:r>
                      <a:r>
                        <a:rPr lang="en-US" altLang="ko-KR" sz="1800" b="0" i="0" u="none" kern="1200" dirty="0">
                          <a:solidFill>
                            <a:schemeClr val="tx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계획을 세워 그대로 실천하려는 노력을 통해 시간관리를 잘 하였다</a:t>
                      </a:r>
                      <a:r>
                        <a:rPr lang="en-US" altLang="ko-KR" sz="1800" i="1" u="none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800" i="1" kern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5842892"/>
                  </a:ext>
                </a:extLst>
              </a:tr>
              <a:tr h="1603254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프로젝트에서 </a:t>
                      </a:r>
                      <a:endParaRPr lang="en-US" altLang="ko-KR" sz="18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아쉬운 부분</a:t>
                      </a:r>
                    </a:p>
                  </a:txBody>
                  <a:tcPr marL="0" marR="0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시간이 더 있었다면 구현할 수 있는 부분이 더 많았을 것이라 생각하며 더 깊은 부분까지 들어가 상세히 만들 수 있을 것이라 여긴다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. 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그리고 데이터 처리 시간이 상당히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오래걸렸는데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추후 프로젝트에 추가될 정보에 지금까지의 노하우를 통해 더 좋은 결과물을 만들어 낼 수 있을 것이라 생각한다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. </a:t>
                      </a:r>
                      <a:endParaRPr lang="ko-KR" altLang="ko-KR" sz="1800" b="0" i="0" kern="1200" dirty="0">
                        <a:solidFill>
                          <a:schemeClr val="tx1"/>
                        </a:solidFill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3816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4324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766690E1-5F79-48DD-8016-FA1BB9128C48}"/>
              </a:ext>
            </a:extLst>
          </p:cNvPr>
          <p:cNvSpPr txBox="1"/>
          <p:nvPr/>
        </p:nvSpPr>
        <p:spPr>
          <a:xfrm>
            <a:off x="8130259" y="1882997"/>
            <a:ext cx="384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수행절차 </a:t>
            </a:r>
            <a:r>
              <a:rPr lang="en-US" altLang="ko-KR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&amp; </a:t>
            </a:r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방법</a:t>
            </a:r>
            <a:endParaRPr lang="en-US" altLang="ko-KR" sz="28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10B2C89-FF32-467C-848A-2756A033115B}"/>
              </a:ext>
            </a:extLst>
          </p:cNvPr>
          <p:cNvSpPr/>
          <p:nvPr/>
        </p:nvSpPr>
        <p:spPr>
          <a:xfrm>
            <a:off x="-29034" y="0"/>
            <a:ext cx="12221033" cy="6858000"/>
          </a:xfrm>
          <a:prstGeom prst="rect">
            <a:avLst/>
          </a:prstGeom>
          <a:solidFill>
            <a:srgbClr val="BBD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" name="직사각형 2"/>
          <p:cNvSpPr/>
          <p:nvPr/>
        </p:nvSpPr>
        <p:spPr>
          <a:xfrm>
            <a:off x="656710" y="167641"/>
            <a:ext cx="11139052" cy="6355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4" name="TextBox 3"/>
          <p:cNvSpPr txBox="1"/>
          <p:nvPr/>
        </p:nvSpPr>
        <p:spPr>
          <a:xfrm>
            <a:off x="1155468" y="568407"/>
            <a:ext cx="303276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소감</a:t>
            </a:r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88868" y="696972"/>
            <a:ext cx="3714905" cy="49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후 </a:t>
            </a:r>
            <a:r>
              <a:rPr lang="ko-KR" altLang="en-US" sz="2601" dirty="0" err="1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느낀점</a:t>
            </a:r>
            <a:r>
              <a:rPr lang="ko-KR" altLang="en-US" sz="26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en-US" altLang="ko-KR" sz="26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261030" y="739411"/>
            <a:ext cx="50492" cy="37909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5" name="사다리꼴 24"/>
          <p:cNvSpPr/>
          <p:nvPr/>
        </p:nvSpPr>
        <p:spPr>
          <a:xfrm rot="10800000">
            <a:off x="5858669" y="148949"/>
            <a:ext cx="1706882" cy="505691"/>
          </a:xfrm>
          <a:prstGeom prst="trapezoid">
            <a:avLst>
              <a:gd name="adj" fmla="val 71429"/>
            </a:avLst>
          </a:prstGeom>
          <a:solidFill>
            <a:srgbClr val="BBDC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6" name="TextBox 25"/>
          <p:cNvSpPr txBox="1"/>
          <p:nvPr/>
        </p:nvSpPr>
        <p:spPr>
          <a:xfrm>
            <a:off x="6298281" y="106617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4th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022A0B6-7EF9-4735-80C7-4F865ED117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012365"/>
              </p:ext>
            </p:extLst>
          </p:nvPr>
        </p:nvGraphicFramePr>
        <p:xfrm>
          <a:off x="1062863" y="1290828"/>
          <a:ext cx="10472427" cy="4642833"/>
        </p:xfrm>
        <a:graphic>
          <a:graphicData uri="http://schemas.openxmlformats.org/drawingml/2006/table">
            <a:tbl>
              <a:tblPr/>
              <a:tblGrid>
                <a:gridCol w="1601470">
                  <a:extLst>
                    <a:ext uri="{9D8B030D-6E8A-4147-A177-3AD203B41FA5}">
                      <a16:colId xmlns:a16="http://schemas.microsoft.com/office/drawing/2014/main" val="1053143411"/>
                    </a:ext>
                  </a:extLst>
                </a:gridCol>
                <a:gridCol w="8870957">
                  <a:extLst>
                    <a:ext uri="{9D8B030D-6E8A-4147-A177-3AD203B41FA5}">
                      <a16:colId xmlns:a16="http://schemas.microsoft.com/office/drawing/2014/main" val="1518255068"/>
                    </a:ext>
                  </a:extLst>
                </a:gridCol>
              </a:tblGrid>
              <a:tr h="3789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C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내용</a:t>
                      </a:r>
                    </a:p>
                  </a:txBody>
                  <a:tcPr marL="4215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C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581919"/>
                  </a:ext>
                </a:extLst>
              </a:tr>
              <a:tr h="263241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프로젝트를 통한 진로설계</a:t>
                      </a:r>
                      <a:r>
                        <a:rPr lang="en-US" altLang="ko-KR" sz="18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취업분야 탐색 및 결정 등 도움</a:t>
                      </a:r>
                    </a:p>
                  </a:txBody>
                  <a:tcPr marL="0" marR="0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lvl="0" indent="-285750" fontAlgn="base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i="0" u="none" kern="1200" dirty="0">
                          <a:solidFill>
                            <a:schemeClr val="tx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이번 프로젝트를 통해 데이터분석이 중요하지만 데이터를 처리하는 과정 또한 중요하다는 것을 </a:t>
                      </a:r>
                      <a:r>
                        <a:rPr lang="ko-KR" altLang="en-US" sz="1800" i="0" u="none" kern="1200" dirty="0" err="1">
                          <a:solidFill>
                            <a:schemeClr val="tx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깨달았고</a:t>
                      </a:r>
                      <a:r>
                        <a:rPr lang="en-US" altLang="ko-KR" sz="1800" i="0" u="none" kern="1200" dirty="0">
                          <a:solidFill>
                            <a:schemeClr val="tx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800" i="0" u="none" kern="1200" dirty="0">
                          <a:solidFill>
                            <a:schemeClr val="tx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이에따라 기업에 취업할 때 데이터 전처리를 정확하고 빠른 수행이 직무에 도움이 크다는 것을 </a:t>
                      </a:r>
                      <a:r>
                        <a:rPr lang="ko-KR" altLang="en-US" sz="1800" i="0" u="none" kern="1200" dirty="0" err="1">
                          <a:solidFill>
                            <a:schemeClr val="tx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알게되었다</a:t>
                      </a:r>
                      <a:r>
                        <a:rPr lang="en-US" altLang="ko-KR" sz="1800" i="0" u="none" kern="1200" dirty="0">
                          <a:solidFill>
                            <a:schemeClr val="tx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. </a:t>
                      </a:r>
                      <a:r>
                        <a:rPr lang="ko-KR" altLang="en-US" sz="1800" i="0" u="none" kern="1200" dirty="0">
                          <a:solidFill>
                            <a:schemeClr val="tx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또한</a:t>
                      </a:r>
                      <a:r>
                        <a:rPr lang="en-US" altLang="ko-KR" sz="1800" i="0" u="none" kern="1200" dirty="0">
                          <a:solidFill>
                            <a:schemeClr val="tx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800" i="0" u="none" kern="1200" dirty="0">
                          <a:solidFill>
                            <a:schemeClr val="tx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멘토님의 조언에 따라 데이터분석 직무에 취업하여 업무의 전문성을 높이려고 노력할 것이다</a:t>
                      </a:r>
                      <a:r>
                        <a:rPr lang="en-US" altLang="ko-KR" sz="1800" i="0" u="none" kern="1200" dirty="0">
                          <a:solidFill>
                            <a:schemeClr val="tx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.</a:t>
                      </a:r>
                    </a:p>
                    <a:p>
                      <a:pPr marL="0" lvl="0" indent="0" fontAlgn="base" latinLnBrk="0">
                        <a:buFont typeface="Arial" panose="020B0604020202020204" pitchFamily="34" charset="0"/>
                        <a:buNone/>
                      </a:pPr>
                      <a:endParaRPr lang="en-US" altLang="ko-KR" sz="1800" i="0" u="none" kern="1200" dirty="0">
                        <a:solidFill>
                          <a:schemeClr val="tx1"/>
                        </a:solidFill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  <a:p>
                      <a:pPr marL="285750" lvl="0" indent="-285750" fontAlgn="base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i="0" u="none" kern="1200" dirty="0">
                          <a:solidFill>
                            <a:schemeClr val="tx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역량을 중요시하는 취업 트랜드상</a:t>
                      </a:r>
                      <a:r>
                        <a:rPr lang="en-US" altLang="ko-KR" sz="1800" i="0" u="none" kern="1200" dirty="0">
                          <a:solidFill>
                            <a:schemeClr val="tx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800" i="0" u="none" kern="1200" dirty="0">
                          <a:solidFill>
                            <a:schemeClr val="tx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이력 외적으로도 특정 프로젝트 참여 경험이나 단순 참여 뿐만이 아닌 프로젝트에서 구체적으로 어떤 역할을 수행했는지 알고자 하는 경우를 많이 볼 수 있었다</a:t>
                      </a:r>
                      <a:r>
                        <a:rPr lang="en-US" altLang="ko-KR" sz="1800" i="0" u="none" kern="1200" dirty="0">
                          <a:solidFill>
                            <a:schemeClr val="tx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. </a:t>
                      </a:r>
                      <a:r>
                        <a:rPr lang="ko-KR" altLang="en-US" sz="1800" i="0" u="none" kern="1200" dirty="0">
                          <a:solidFill>
                            <a:schemeClr val="tx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프로젝트 내용 자체로도 값진 경험이지만</a:t>
                      </a:r>
                      <a:r>
                        <a:rPr lang="en-US" altLang="ko-KR" sz="1800" i="0" u="none" kern="1200" dirty="0">
                          <a:solidFill>
                            <a:schemeClr val="tx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800" i="0" u="none" kern="1200" dirty="0">
                          <a:solidFill>
                            <a:schemeClr val="tx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현업 지원에서 어필할 수 있는 구체적인 역할분장과 프로젝트 프로세스를 체험할 수 있는 값진 경험이었다</a:t>
                      </a:r>
                      <a:r>
                        <a:rPr lang="en-US" altLang="ko-KR" sz="1800" i="0" u="none" kern="1200" dirty="0">
                          <a:solidFill>
                            <a:schemeClr val="tx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.  </a:t>
                      </a:r>
                      <a:r>
                        <a:rPr lang="ko-KR" altLang="en-US" sz="1800" i="0" u="none" kern="1200" dirty="0">
                          <a:solidFill>
                            <a:schemeClr val="tx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 </a:t>
                      </a: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0871514"/>
                  </a:ext>
                </a:extLst>
              </a:tr>
              <a:tr h="163147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기타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i="0" kern="1200" dirty="0">
                          <a:solidFill>
                            <a:schemeClr val="tx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빅데이터가 중요하다는 말만 들었지만</a:t>
                      </a:r>
                      <a:r>
                        <a:rPr lang="en-US" altLang="ko-KR" sz="1800" i="0" kern="1200" dirty="0">
                          <a:solidFill>
                            <a:schemeClr val="tx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800" i="0" kern="1200" dirty="0">
                          <a:solidFill>
                            <a:schemeClr val="tx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실제로 이렇게 관련된 학습을 전문적으로 배워볼 수 있어 좋은 기회가 되었다고 생각한다</a:t>
                      </a:r>
                      <a:r>
                        <a:rPr lang="en-US" altLang="ko-KR" sz="1800" i="0" kern="1200" dirty="0">
                          <a:solidFill>
                            <a:schemeClr val="tx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. (4</a:t>
                      </a:r>
                      <a:r>
                        <a:rPr lang="ko-KR" altLang="en-US" sz="1800" i="0" kern="1200" dirty="0">
                          <a:solidFill>
                            <a:schemeClr val="tx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차 산업혁명에 필요한 기술을 터득하기 좋은 기회가 되었다고 생각한다</a:t>
                      </a:r>
                      <a:r>
                        <a:rPr lang="en-US" altLang="ko-KR" sz="1800" i="0" kern="1200" dirty="0">
                          <a:solidFill>
                            <a:schemeClr val="tx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.) </a:t>
                      </a:r>
                      <a:r>
                        <a:rPr lang="ko-KR" altLang="en-US" sz="1800" i="0" kern="1200" dirty="0">
                          <a:solidFill>
                            <a:schemeClr val="tx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취업에 대한 막연한 불안감이 이번 기회를 통해 바뀌었다고 생각한다</a:t>
                      </a:r>
                      <a:r>
                        <a:rPr lang="en-US" altLang="ko-KR" sz="1800" i="0" kern="1200" dirty="0">
                          <a:solidFill>
                            <a:schemeClr val="tx1"/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. </a:t>
                      </a:r>
                      <a:endParaRPr lang="ko-KR" altLang="ko-KR" sz="1800" i="0" kern="1200" dirty="0">
                        <a:solidFill>
                          <a:schemeClr val="tx1"/>
                        </a:solidFill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3722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0049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766690E1-5F79-48DD-8016-FA1BB9128C48}"/>
              </a:ext>
            </a:extLst>
          </p:cNvPr>
          <p:cNvSpPr txBox="1"/>
          <p:nvPr/>
        </p:nvSpPr>
        <p:spPr>
          <a:xfrm>
            <a:off x="8130259" y="1882997"/>
            <a:ext cx="384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수행절차 </a:t>
            </a:r>
            <a:r>
              <a:rPr lang="en-US" altLang="ko-KR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&amp; </a:t>
            </a:r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방법</a:t>
            </a:r>
            <a:endParaRPr lang="en-US" altLang="ko-KR" sz="28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10B2C89-FF32-467C-848A-2756A033115B}"/>
              </a:ext>
            </a:extLst>
          </p:cNvPr>
          <p:cNvSpPr/>
          <p:nvPr/>
        </p:nvSpPr>
        <p:spPr>
          <a:xfrm>
            <a:off x="-29034" y="0"/>
            <a:ext cx="12221033" cy="6858000"/>
          </a:xfrm>
          <a:prstGeom prst="rect">
            <a:avLst/>
          </a:prstGeom>
          <a:solidFill>
            <a:srgbClr val="BBD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09034A-F9B8-4FC7-B8B9-B8F854EA9E40}"/>
              </a:ext>
            </a:extLst>
          </p:cNvPr>
          <p:cNvSpPr txBox="1"/>
          <p:nvPr/>
        </p:nvSpPr>
        <p:spPr>
          <a:xfrm>
            <a:off x="2477222" y="1376813"/>
            <a:ext cx="72085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rPr>
              <a:t>Q&amp;A</a:t>
            </a:r>
            <a:endParaRPr lang="ko-KR" altLang="en-US" sz="19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anose="04030905020B02020C02" pitchFamily="8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BAF094-D3B6-4D69-BF25-5CAED1321AD2}"/>
              </a:ext>
            </a:extLst>
          </p:cNvPr>
          <p:cNvSpPr txBox="1"/>
          <p:nvPr/>
        </p:nvSpPr>
        <p:spPr>
          <a:xfrm>
            <a:off x="3771903" y="4712659"/>
            <a:ext cx="50945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4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감사합니다</a:t>
            </a:r>
            <a:r>
              <a:rPr lang="en-US" altLang="ko-KR" sz="64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. </a:t>
            </a:r>
            <a:endParaRPr lang="ko-KR" altLang="en-US" sz="64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40580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Realistic book mockup. blank open magazine, book, notebook ...">
            <a:extLst>
              <a:ext uri="{FF2B5EF4-FFF2-40B4-BE49-F238E27FC236}">
                <a16:creationId xmlns:a16="http://schemas.microsoft.com/office/drawing/2014/main" id="{16A768DD-89AB-452E-BF70-039EF4D14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8701" y="-604162"/>
            <a:ext cx="14303829" cy="821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744683-E424-4E70-8BDE-198F0A94FE56}"/>
              </a:ext>
            </a:extLst>
          </p:cNvPr>
          <p:cNvSpPr txBox="1"/>
          <p:nvPr/>
        </p:nvSpPr>
        <p:spPr>
          <a:xfrm>
            <a:off x="3529693" y="204685"/>
            <a:ext cx="48985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참고자료 및 참고 사이트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7E9312-4C8D-43F2-87AD-39BF1C325415}"/>
              </a:ext>
            </a:extLst>
          </p:cNvPr>
          <p:cNvSpPr txBox="1"/>
          <p:nvPr/>
        </p:nvSpPr>
        <p:spPr>
          <a:xfrm>
            <a:off x="1322614" y="963378"/>
            <a:ext cx="4773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하상현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- 20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대 국회의원 선거의 정당 지지율 예측을 위한 </a:t>
            </a:r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머신러닝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 기법 적용과 문제점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40D293-55B6-47C6-9B56-DC361E85294F}"/>
              </a:ext>
            </a:extLst>
          </p:cNvPr>
          <p:cNvSpPr txBox="1"/>
          <p:nvPr/>
        </p:nvSpPr>
        <p:spPr>
          <a:xfrm>
            <a:off x="1322615" y="1638485"/>
            <a:ext cx="4773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한정택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–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현직 국회의원의 </a:t>
            </a:r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재당선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 결정 요인 분석</a:t>
            </a:r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  <a:cs typeface="KoPubWorld돋움체 Medium" panose="020B0600000101010101" charset="-127"/>
            </a:endParaRPr>
          </a:p>
          <a:p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	</a:t>
            </a:r>
            <a:r>
              <a:rPr lang="en-US" altLang="ko-KR" sz="1300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(</a:t>
            </a:r>
            <a:r>
              <a:rPr lang="ko-KR" altLang="en-US" sz="1300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제</a:t>
            </a:r>
            <a:r>
              <a:rPr lang="en-US" altLang="ko-KR" sz="1300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14</a:t>
            </a:r>
            <a:r>
              <a:rPr lang="ko-KR" altLang="en-US" sz="1300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대부터 제</a:t>
            </a:r>
            <a:r>
              <a:rPr lang="en-US" altLang="ko-KR" sz="1300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17</a:t>
            </a:r>
            <a:r>
              <a:rPr lang="ko-KR" altLang="en-US" sz="1300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대까지 한국 국회의원 선거를 중심으로 </a:t>
            </a:r>
            <a:r>
              <a:rPr lang="en-US" altLang="ko-KR" sz="1300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)</a:t>
            </a:r>
            <a:endParaRPr lang="ko-KR" altLang="en-US" sz="1300" dirty="0">
              <a:latin typeface="KBIZ한마음고딕 R" panose="02020503020101020101" pitchFamily="18" charset="-127"/>
              <a:ea typeface="KBIZ한마음고딕 R" panose="02020503020101020101" pitchFamily="18" charset="-127"/>
              <a:cs typeface="KoPubWorld돋움체 Medium" panose="020B0600000101010101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B1D53B-7FC3-4B87-A1F6-63008DC1566C}"/>
              </a:ext>
            </a:extLst>
          </p:cNvPr>
          <p:cNvSpPr txBox="1"/>
          <p:nvPr/>
        </p:nvSpPr>
        <p:spPr>
          <a:xfrm>
            <a:off x="1322615" y="2284816"/>
            <a:ext cx="4773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한정택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–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현직 국회의원의 </a:t>
            </a:r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재당선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 결정 요인 분석</a:t>
            </a:r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  <a:cs typeface="KoPubWorld돋움체 Medium" panose="020B0600000101010101" charset="-127"/>
            </a:endParaRPr>
          </a:p>
          <a:p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	</a:t>
            </a:r>
            <a:r>
              <a:rPr lang="en-US" altLang="ko-KR" sz="1300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(</a:t>
            </a:r>
            <a:r>
              <a:rPr lang="ko-KR" altLang="en-US" sz="1300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제</a:t>
            </a:r>
            <a:r>
              <a:rPr lang="en-US" altLang="ko-KR" sz="1300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14</a:t>
            </a:r>
            <a:r>
              <a:rPr lang="ko-KR" altLang="en-US" sz="1300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대부터 제</a:t>
            </a:r>
            <a:r>
              <a:rPr lang="en-US" altLang="ko-KR" sz="1300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17</a:t>
            </a:r>
            <a:r>
              <a:rPr lang="ko-KR" altLang="en-US" sz="1300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대까지 한국 국회의원 선거를 중심으로 </a:t>
            </a:r>
            <a:r>
              <a:rPr lang="en-US" altLang="ko-KR" sz="1300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)</a:t>
            </a:r>
            <a:endParaRPr lang="ko-KR" altLang="en-US" sz="1300" dirty="0">
              <a:latin typeface="KBIZ한마음고딕 R" panose="02020503020101020101" pitchFamily="18" charset="-127"/>
              <a:ea typeface="KBIZ한마음고딕 R" panose="02020503020101020101" pitchFamily="18" charset="-127"/>
              <a:cs typeface="KoPubWorld돋움체 Medium" panose="020B0600000101010101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0C99BF-AC2B-461A-8BC5-1C761DBA42A3}"/>
              </a:ext>
            </a:extLst>
          </p:cNvPr>
          <p:cNvSpPr txBox="1"/>
          <p:nvPr/>
        </p:nvSpPr>
        <p:spPr>
          <a:xfrm>
            <a:off x="6123212" y="4748719"/>
            <a:ext cx="4773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Lovit</a:t>
            </a:r>
            <a:r>
              <a:rPr lang="en-US" altLang="ko-KR" dirty="0"/>
              <a:t> x Data Science -</a:t>
            </a:r>
          </a:p>
          <a:p>
            <a:r>
              <a:rPr lang="en-US" altLang="ko-KR" dirty="0"/>
              <a:t>Word/Document embedding:</a:t>
            </a:r>
          </a:p>
          <a:p>
            <a:r>
              <a:rPr lang="en-US" altLang="ko-KR" dirty="0"/>
              <a:t>Word2Vec / Doc2Vec</a:t>
            </a:r>
          </a:p>
          <a:p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(</a:t>
            </a:r>
            <a:r>
              <a:rPr lang="en-US" altLang="ko-KR" dirty="0">
                <a:hlinkClick r:id="rId4"/>
              </a:rPr>
              <a:t>https://lovit.github.io/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CB8A30-5571-4D7B-AC77-891AD063DA37}"/>
              </a:ext>
            </a:extLst>
          </p:cNvPr>
          <p:cNvSpPr txBox="1"/>
          <p:nvPr/>
        </p:nvSpPr>
        <p:spPr>
          <a:xfrm>
            <a:off x="6123212" y="973477"/>
            <a:ext cx="4773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총선 개표현황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,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후보자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/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당선자 명단 </a:t>
            </a:r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  <a:cs typeface="KoPubWorld돋움체 Medium" panose="020B0600000101010101" charset="-127"/>
            </a:endParaRPr>
          </a:p>
          <a:p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-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선거통계시스템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(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  <a:hlinkClick r:id="rId5"/>
              </a:rPr>
              <a:t>http://info.nec.go.kr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548C84-BAA0-4E6C-B31D-63452CCE7171}"/>
              </a:ext>
            </a:extLst>
          </p:cNvPr>
          <p:cNvSpPr txBox="1"/>
          <p:nvPr/>
        </p:nvSpPr>
        <p:spPr>
          <a:xfrm>
            <a:off x="6123212" y="1690756"/>
            <a:ext cx="4773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중앙선거관리위원회 </a:t>
            </a:r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공약이슈지도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(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  <a:hlinkClick r:id="rId6"/>
              </a:rPr>
              <a:t>http://issue.nec.go.kr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6C076D-613F-4329-B514-028AE2F7DE67}"/>
              </a:ext>
            </a:extLst>
          </p:cNvPr>
          <p:cNvSpPr txBox="1"/>
          <p:nvPr/>
        </p:nvSpPr>
        <p:spPr>
          <a:xfrm>
            <a:off x="6123212" y="2407447"/>
            <a:ext cx="4773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의안정보시스템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(</a:t>
            </a:r>
            <a:r>
              <a:rPr lang="en-US" altLang="ko-KR" dirty="0"/>
              <a:t>http://likms.assembly.go.kr/bill/main.do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900C64-77A2-4B86-A70C-B8815855CF5F}"/>
              </a:ext>
            </a:extLst>
          </p:cNvPr>
          <p:cNvSpPr txBox="1"/>
          <p:nvPr/>
        </p:nvSpPr>
        <p:spPr>
          <a:xfrm>
            <a:off x="1349826" y="3668937"/>
            <a:ext cx="4773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네이버 뉴스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(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  <a:hlinkClick r:id="rId7"/>
              </a:rPr>
              <a:t>http://news.naver.com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816791-C359-44AC-9D6D-1AC6935D953A}"/>
              </a:ext>
            </a:extLst>
          </p:cNvPr>
          <p:cNvSpPr txBox="1"/>
          <p:nvPr/>
        </p:nvSpPr>
        <p:spPr>
          <a:xfrm>
            <a:off x="1349827" y="4059591"/>
            <a:ext cx="4773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Wix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 –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웹 디자인 템플릿 플랫폼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(</a:t>
            </a:r>
            <a:r>
              <a:rPr lang="en-US" altLang="ko-KR" dirty="0"/>
              <a:t>https://freshnsy.wixsite.com/noguri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A3946C-77C5-42E8-AAFB-C69343ACB96F}"/>
              </a:ext>
            </a:extLst>
          </p:cNvPr>
          <p:cNvSpPr txBox="1"/>
          <p:nvPr/>
        </p:nvSpPr>
        <p:spPr>
          <a:xfrm>
            <a:off x="6123212" y="3090423"/>
            <a:ext cx="4773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2020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년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20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대 국회의원 </a:t>
            </a:r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공약이행자체평가표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 모음</a:t>
            </a:r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  <a:cs typeface="KoPubWorld돋움체 Medium" panose="020B0600000101010101" charset="-127"/>
            </a:endParaRPr>
          </a:p>
          <a:p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-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한국 </a:t>
            </a:r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매니페스토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 실천 본부 </a:t>
            </a:r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  <a:cs typeface="KoPubWorld돋움체 Medium" panose="020B0600000101010101" charset="-127"/>
            </a:endParaRPr>
          </a:p>
          <a:p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(</a:t>
            </a:r>
            <a:r>
              <a:rPr lang="en-US" altLang="ko-KR" dirty="0"/>
              <a:t>http://likms.assembly.go.kr/bill/main.do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392993-D546-43C8-A09B-5550CC8CC052}"/>
              </a:ext>
            </a:extLst>
          </p:cNvPr>
          <p:cNvSpPr txBox="1"/>
          <p:nvPr/>
        </p:nvSpPr>
        <p:spPr>
          <a:xfrm>
            <a:off x="6090554" y="4057475"/>
            <a:ext cx="4898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국회의원 기본정보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,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국회 본회의록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, 20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대 총선 득표율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–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공공데이터 포털 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(http://www.data.go.kr)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A23184-A0A4-4FDB-B281-FC2D1165E2BD}"/>
              </a:ext>
            </a:extLst>
          </p:cNvPr>
          <p:cNvSpPr txBox="1"/>
          <p:nvPr/>
        </p:nvSpPr>
        <p:spPr>
          <a:xfrm>
            <a:off x="1322615" y="2664075"/>
            <a:ext cx="4773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  <a:cs typeface="KoPubWorld돋움체 Medium" panose="020B0600000101010101" charset="-127"/>
            </a:endParaRPr>
          </a:p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한국 지능 시스템 학회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(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정덕영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,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이준석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, </a:t>
            </a:r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박상성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)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–</a:t>
            </a:r>
          </a:p>
          <a:p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워드 클라우드를 이용한 </a:t>
            </a:r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기술트렌드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 분석</a:t>
            </a:r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  <a:cs typeface="KoPubWorld돋움체 Medium" panose="020B0600000101010101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D13BE-7FC7-442B-A0F0-12995DCFB536}"/>
              </a:ext>
            </a:extLst>
          </p:cNvPr>
          <p:cNvSpPr txBox="1"/>
          <p:nvPr/>
        </p:nvSpPr>
        <p:spPr>
          <a:xfrm>
            <a:off x="1357988" y="4720135"/>
            <a:ext cx="4773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KoNLPy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: 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파이썬 한국어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NLP</a:t>
            </a:r>
          </a:p>
          <a:p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(</a:t>
            </a:r>
            <a:r>
              <a:rPr lang="en-US" altLang="ko-KR" dirty="0"/>
              <a:t>https://konlpy-ko.readthedocs.io/ko/v0.4.3/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D1C01E-C3E3-4CEF-8144-B896BC27C6B2}"/>
              </a:ext>
            </a:extLst>
          </p:cNvPr>
          <p:cNvSpPr txBox="1"/>
          <p:nvPr/>
        </p:nvSpPr>
        <p:spPr>
          <a:xfrm>
            <a:off x="1357988" y="5296139"/>
            <a:ext cx="4773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꼬꼬마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 프로젝트 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– </a:t>
            </a:r>
            <a:r>
              <a:rPr lang="ko-KR" altLang="en-US" dirty="0" err="1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꼬꼬마</a:t>
            </a:r>
            <a:r>
              <a:rPr lang="ko-KR" altLang="en-US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 형태소 분석기</a:t>
            </a:r>
            <a:r>
              <a:rPr lang="en-US" altLang="ko-KR" dirty="0">
                <a:latin typeface="KBIZ한마음고딕 R" panose="02020503020101020101" pitchFamily="18" charset="-127"/>
                <a:ea typeface="KBIZ한마음고딕 R" panose="02020503020101020101" pitchFamily="18" charset="-127"/>
                <a:cs typeface="KoPubWorld돋움체 Medium" panose="020B0600000101010101" charset="-127"/>
              </a:rPr>
              <a:t>(</a:t>
            </a:r>
            <a:r>
              <a:rPr lang="en-US" altLang="ko-KR" dirty="0">
                <a:hlinkClick r:id="rId8"/>
              </a:rPr>
              <a:t>http://kkma.snu.ac.kr/</a:t>
            </a:r>
            <a:r>
              <a:rPr lang="en-US" altLang="ko-KR" dirty="0"/>
              <a:t>)</a:t>
            </a:r>
            <a:endParaRPr lang="en-US" altLang="ko-KR" dirty="0">
              <a:latin typeface="KBIZ한마음고딕 R" panose="02020503020101020101" pitchFamily="18" charset="-127"/>
              <a:ea typeface="KBIZ한마음고딕 R" panose="02020503020101020101" pitchFamily="18" charset="-127"/>
              <a:cs typeface="KoPubWorld돋움체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3871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1D5D35-CAB3-4D41-9A14-9CB8A26255BA}"/>
              </a:ext>
            </a:extLst>
          </p:cNvPr>
          <p:cNvSpPr/>
          <p:nvPr/>
        </p:nvSpPr>
        <p:spPr>
          <a:xfrm>
            <a:off x="598520" y="3078144"/>
            <a:ext cx="116379" cy="712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AC613E-F311-4A3E-8861-9A973AC0605F}"/>
              </a:ext>
            </a:extLst>
          </p:cNvPr>
          <p:cNvSpPr txBox="1"/>
          <p:nvPr/>
        </p:nvSpPr>
        <p:spPr>
          <a:xfrm>
            <a:off x="748149" y="2878636"/>
            <a:ext cx="17290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컨텐츠</a:t>
            </a:r>
            <a:endParaRPr lang="en-US" altLang="ko-KR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INDEX</a:t>
            </a:r>
            <a:endParaRPr lang="ko-KR" altLang="en-US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6690E1-5F79-48DD-8016-FA1BB9128C48}"/>
              </a:ext>
            </a:extLst>
          </p:cNvPr>
          <p:cNvSpPr txBox="1"/>
          <p:nvPr/>
        </p:nvSpPr>
        <p:spPr>
          <a:xfrm>
            <a:off x="8130259" y="1882997"/>
            <a:ext cx="384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수행절차 </a:t>
            </a:r>
            <a:r>
              <a:rPr lang="en-US" altLang="ko-KR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&amp; </a:t>
            </a:r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방법</a:t>
            </a:r>
            <a:endParaRPr lang="en-US" altLang="ko-KR" sz="28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10B2C89-FF32-467C-848A-2756A033115B}"/>
              </a:ext>
            </a:extLst>
          </p:cNvPr>
          <p:cNvSpPr/>
          <p:nvPr/>
        </p:nvSpPr>
        <p:spPr>
          <a:xfrm>
            <a:off x="-29034" y="9693"/>
            <a:ext cx="12221033" cy="6858000"/>
          </a:xfrm>
          <a:prstGeom prst="rect">
            <a:avLst/>
          </a:prstGeom>
          <a:solidFill>
            <a:srgbClr val="88C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" name="직사각형 2"/>
          <p:cNvSpPr/>
          <p:nvPr/>
        </p:nvSpPr>
        <p:spPr>
          <a:xfrm>
            <a:off x="656708" y="167641"/>
            <a:ext cx="4707772" cy="6355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4" name="TextBox 3"/>
          <p:cNvSpPr txBox="1"/>
          <p:nvPr/>
        </p:nvSpPr>
        <p:spPr>
          <a:xfrm>
            <a:off x="1155468" y="568407"/>
            <a:ext cx="303276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배경</a:t>
            </a:r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0" name="사다리꼴 9"/>
          <p:cNvSpPr/>
          <p:nvPr/>
        </p:nvSpPr>
        <p:spPr>
          <a:xfrm rot="10800000">
            <a:off x="634587" y="149120"/>
            <a:ext cx="1706882" cy="505691"/>
          </a:xfrm>
          <a:prstGeom prst="trapezoid">
            <a:avLst>
              <a:gd name="adj" fmla="val 71429"/>
            </a:avLst>
          </a:prstGeom>
          <a:solidFill>
            <a:srgbClr val="88CF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14" name="TextBox 13"/>
          <p:cNvSpPr txBox="1"/>
          <p:nvPr/>
        </p:nvSpPr>
        <p:spPr>
          <a:xfrm>
            <a:off x="1124297" y="1319895"/>
            <a:ext cx="3520441" cy="4833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국내외 기대와 관심을 </a:t>
            </a:r>
            <a:endParaRPr lang="en-US" altLang="ko-KR" sz="22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불러일으켰던 </a:t>
            </a:r>
            <a:r>
              <a:rPr lang="en-US" altLang="ko-KR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21</a:t>
            </a:r>
            <a:r>
              <a:rPr lang="ko-KR" altLang="en-US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대 총선</a:t>
            </a:r>
            <a:endParaRPr lang="en-US" altLang="ko-KR" sz="22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sz="22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16</a:t>
            </a:r>
            <a:r>
              <a:rPr lang="ko-KR" altLang="en-US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년만의 </a:t>
            </a:r>
            <a:r>
              <a:rPr lang="en-US" altLang="ko-KR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60%</a:t>
            </a:r>
            <a:r>
              <a:rPr lang="ko-KR" altLang="en-US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대 투표율</a:t>
            </a:r>
            <a:endParaRPr lang="en-US" altLang="ko-KR" sz="22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16</a:t>
            </a:r>
            <a:r>
              <a:rPr lang="ko-KR" altLang="en-US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년만의 과반 여당</a:t>
            </a:r>
            <a:endParaRPr lang="en-US" altLang="ko-KR" sz="22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16</a:t>
            </a:r>
            <a:r>
              <a:rPr lang="ko-KR" altLang="en-US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년만의 초선의원 과반의석</a:t>
            </a:r>
            <a:endParaRPr lang="en-US" altLang="ko-KR" sz="22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(151</a:t>
            </a:r>
            <a:r>
              <a:rPr lang="ko-KR" altLang="en-US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석</a:t>
            </a:r>
            <a:r>
              <a:rPr lang="en-US" altLang="ko-KR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  <a:p>
            <a:endParaRPr lang="en-US" altLang="ko-KR" sz="22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비례연합정당의 출현</a:t>
            </a:r>
            <a:r>
              <a:rPr lang="en-US" altLang="ko-KR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r>
              <a:rPr lang="ko-KR" altLang="en-US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en-US" altLang="ko-KR" sz="22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초유의 바이러스 사태 등 </a:t>
            </a:r>
            <a:endParaRPr lang="en-US" altLang="ko-KR" sz="22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다양한 화두와 관전포인트 </a:t>
            </a:r>
            <a:endParaRPr lang="en-US" altLang="ko-KR" sz="22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sz="22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sz="22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sz="22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052" name="Picture 4" descr="그래픽] 21대 총선 지역구별 판세(16일 02시 현재) | 연합뉴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586" y="395257"/>
            <a:ext cx="4597915" cy="609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연결선 19"/>
          <p:cNvCxnSpPr/>
          <p:nvPr/>
        </p:nvCxnSpPr>
        <p:spPr>
          <a:xfrm flipH="1" flipV="1">
            <a:off x="8961121" y="319057"/>
            <a:ext cx="259081" cy="27414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8854439" y="203028"/>
            <a:ext cx="288000" cy="288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57" name="타원 56"/>
          <p:cNvSpPr/>
          <p:nvPr/>
        </p:nvSpPr>
        <p:spPr>
          <a:xfrm>
            <a:off x="8839198" y="172548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5" name="TextBox 4"/>
          <p:cNvSpPr txBox="1"/>
          <p:nvPr/>
        </p:nvSpPr>
        <p:spPr>
          <a:xfrm>
            <a:off x="1086199" y="121922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03393" y="5718014"/>
            <a:ext cx="2841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정치적 관심도 증폭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2524" y="5418643"/>
            <a:ext cx="34948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“			             ”</a:t>
            </a:r>
            <a:endParaRPr lang="ko-KR" altLang="en-US" sz="40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0841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1D5D35-CAB3-4D41-9A14-9CB8A26255BA}"/>
              </a:ext>
            </a:extLst>
          </p:cNvPr>
          <p:cNvSpPr/>
          <p:nvPr/>
        </p:nvSpPr>
        <p:spPr>
          <a:xfrm>
            <a:off x="598520" y="3078144"/>
            <a:ext cx="116379" cy="712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AC613E-F311-4A3E-8861-9A973AC0605F}"/>
              </a:ext>
            </a:extLst>
          </p:cNvPr>
          <p:cNvSpPr txBox="1"/>
          <p:nvPr/>
        </p:nvSpPr>
        <p:spPr>
          <a:xfrm>
            <a:off x="748149" y="2878636"/>
            <a:ext cx="17290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컨텐츠</a:t>
            </a:r>
            <a:endParaRPr lang="en-US" altLang="ko-KR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INDEX</a:t>
            </a:r>
            <a:endParaRPr lang="ko-KR" altLang="en-US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10B2C89-FF32-467C-848A-2756A033115B}"/>
              </a:ext>
            </a:extLst>
          </p:cNvPr>
          <p:cNvSpPr/>
          <p:nvPr/>
        </p:nvSpPr>
        <p:spPr>
          <a:xfrm>
            <a:off x="-29034" y="13063"/>
            <a:ext cx="12221033" cy="6858000"/>
          </a:xfrm>
          <a:prstGeom prst="rect">
            <a:avLst/>
          </a:prstGeom>
          <a:solidFill>
            <a:srgbClr val="88C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" name="직사각형 2"/>
          <p:cNvSpPr/>
          <p:nvPr/>
        </p:nvSpPr>
        <p:spPr>
          <a:xfrm>
            <a:off x="656707" y="167641"/>
            <a:ext cx="10817537" cy="6355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 dirty="0"/>
          </a:p>
        </p:txBody>
      </p:sp>
      <p:sp>
        <p:nvSpPr>
          <p:cNvPr id="10" name="사다리꼴 9"/>
          <p:cNvSpPr/>
          <p:nvPr/>
        </p:nvSpPr>
        <p:spPr>
          <a:xfrm rot="10800000">
            <a:off x="634587" y="149119"/>
            <a:ext cx="2462574" cy="505691"/>
          </a:xfrm>
          <a:prstGeom prst="trapezoid">
            <a:avLst>
              <a:gd name="adj" fmla="val 71429"/>
            </a:avLst>
          </a:prstGeom>
          <a:solidFill>
            <a:srgbClr val="88CF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14" name="TextBox 13"/>
          <p:cNvSpPr txBox="1"/>
          <p:nvPr/>
        </p:nvSpPr>
        <p:spPr>
          <a:xfrm>
            <a:off x="1715236" y="1267043"/>
            <a:ext cx="4582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▷ </a:t>
            </a:r>
            <a:r>
              <a:rPr lang="ko-KR" altLang="en-US" sz="28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정치에 대한 국민적 관심 증가</a:t>
            </a:r>
            <a:endParaRPr lang="en-US" altLang="ko-KR" sz="28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86198" y="121922"/>
            <a:ext cx="1671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PROS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634587" y="149119"/>
            <a:ext cx="10869155" cy="6413913"/>
          </a:xfrm>
          <a:prstGeom prst="rtTriangle">
            <a:avLst/>
          </a:prstGeom>
          <a:solidFill>
            <a:srgbClr val="88C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다리꼴 20"/>
          <p:cNvSpPr/>
          <p:nvPr/>
        </p:nvSpPr>
        <p:spPr>
          <a:xfrm rot="10800000" flipV="1">
            <a:off x="9047737" y="6046060"/>
            <a:ext cx="2462574" cy="505691"/>
          </a:xfrm>
          <a:prstGeom prst="trapezoid">
            <a:avLst>
              <a:gd name="adj" fmla="val 7142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3" name="TextBox 22"/>
          <p:cNvSpPr txBox="1"/>
          <p:nvPr/>
        </p:nvSpPr>
        <p:spPr>
          <a:xfrm>
            <a:off x="9455104" y="6018863"/>
            <a:ext cx="1671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88CFD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Cons</a:t>
            </a:r>
            <a:endParaRPr lang="ko-KR" altLang="en-US" sz="2800" dirty="0">
              <a:solidFill>
                <a:srgbClr val="88CFD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15235" y="1963908"/>
            <a:ext cx="4833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▷ </a:t>
            </a:r>
            <a:r>
              <a:rPr lang="ko-KR" altLang="en-US" sz="28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정치공약 </a:t>
            </a:r>
            <a:r>
              <a:rPr lang="en-US" altLang="ko-KR" sz="28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&amp; </a:t>
            </a:r>
            <a:r>
              <a:rPr lang="ko-KR" altLang="en-US" sz="28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후보자 투명성 증가</a:t>
            </a:r>
            <a:endParaRPr lang="en-US" altLang="ko-KR" sz="28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293806" y="4424781"/>
            <a:ext cx="4833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▷ </a:t>
            </a:r>
            <a:r>
              <a:rPr lang="ko-KR" altLang="en-US" sz="28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기존 여론조사의 불신 증폭</a:t>
            </a:r>
            <a:endParaRPr lang="en-US" altLang="ko-KR" sz="28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93805" y="5174996"/>
            <a:ext cx="5180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▷ </a:t>
            </a:r>
            <a:r>
              <a:rPr lang="ko-KR" altLang="en-US" sz="280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상대 진영에 대한 네거티브 증가</a:t>
            </a:r>
            <a:endParaRPr lang="en-US" altLang="ko-KR" sz="28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27419" y="2834848"/>
            <a:ext cx="89254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8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국회의원에 대한</a:t>
            </a:r>
            <a:r>
              <a:rPr lang="ko-KR" altLang="en-US" sz="3800" dirty="0">
                <a:blipFill>
                  <a:blip r:embed="rId3"/>
                  <a:stretch>
                    <a:fillRect/>
                  </a:stretch>
                </a:blip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ko-KR" altLang="en-US" sz="7000" dirty="0">
                <a:blipFill>
                  <a:blip r:embed="rId4"/>
                  <a:stretch>
                    <a:fillRect/>
                  </a:stretch>
                </a:blip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객관적</a:t>
            </a:r>
            <a:r>
              <a:rPr lang="ko-KR" altLang="en-US" sz="3800" dirty="0">
                <a:blipFill>
                  <a:blip r:embed="rId3"/>
                  <a:stretch>
                    <a:fillRect/>
                  </a:stretch>
                </a:blip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ko-KR" altLang="en-US" sz="38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정보 수요증가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95677" y="3045031"/>
            <a:ext cx="96706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“			             						</a:t>
            </a:r>
          </a:p>
          <a:p>
            <a:r>
              <a:rPr lang="en-US" altLang="ko-KR" sz="40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										”</a:t>
            </a:r>
            <a:endParaRPr lang="ko-KR" altLang="en-US" sz="40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24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1D5D35-CAB3-4D41-9A14-9CB8A26255BA}"/>
              </a:ext>
            </a:extLst>
          </p:cNvPr>
          <p:cNvSpPr/>
          <p:nvPr/>
        </p:nvSpPr>
        <p:spPr>
          <a:xfrm>
            <a:off x="598520" y="3078144"/>
            <a:ext cx="116379" cy="712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AC613E-F311-4A3E-8861-9A973AC0605F}"/>
              </a:ext>
            </a:extLst>
          </p:cNvPr>
          <p:cNvSpPr txBox="1"/>
          <p:nvPr/>
        </p:nvSpPr>
        <p:spPr>
          <a:xfrm>
            <a:off x="748149" y="2878636"/>
            <a:ext cx="17290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컨텐츠</a:t>
            </a:r>
            <a:endParaRPr lang="en-US" altLang="ko-KR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INDEX</a:t>
            </a:r>
            <a:endParaRPr lang="ko-KR" altLang="en-US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6690E1-5F79-48DD-8016-FA1BB9128C48}"/>
              </a:ext>
            </a:extLst>
          </p:cNvPr>
          <p:cNvSpPr txBox="1"/>
          <p:nvPr/>
        </p:nvSpPr>
        <p:spPr>
          <a:xfrm>
            <a:off x="8130259" y="1882997"/>
            <a:ext cx="384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수행절차 </a:t>
            </a:r>
            <a:r>
              <a:rPr lang="en-US" altLang="ko-KR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&amp; </a:t>
            </a:r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방법</a:t>
            </a:r>
            <a:endParaRPr lang="en-US" altLang="ko-KR" sz="28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10B2C89-FF32-467C-848A-2756A033115B}"/>
              </a:ext>
            </a:extLst>
          </p:cNvPr>
          <p:cNvSpPr/>
          <p:nvPr/>
        </p:nvSpPr>
        <p:spPr>
          <a:xfrm>
            <a:off x="-29034" y="0"/>
            <a:ext cx="12221033" cy="6858000"/>
          </a:xfrm>
          <a:prstGeom prst="rect">
            <a:avLst/>
          </a:prstGeom>
          <a:solidFill>
            <a:srgbClr val="88C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" name="직사각형 2"/>
          <p:cNvSpPr/>
          <p:nvPr/>
        </p:nvSpPr>
        <p:spPr>
          <a:xfrm>
            <a:off x="656710" y="167641"/>
            <a:ext cx="11139052" cy="635508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E8E7E7"/>
              </a:gs>
              <a:gs pos="32000">
                <a:schemeClr val="bg1"/>
              </a:gs>
              <a:gs pos="100000">
                <a:schemeClr val="bg2">
                  <a:lumMod val="90000"/>
                </a:schemeClr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4" name="TextBox 3"/>
          <p:cNvSpPr txBox="1"/>
          <p:nvPr/>
        </p:nvSpPr>
        <p:spPr>
          <a:xfrm>
            <a:off x="1155468" y="568407"/>
            <a:ext cx="303276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배경</a:t>
            </a:r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3281" y="624670"/>
            <a:ext cx="615553" cy="7774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060" name="Picture 12" descr="서울 16→12→8석 쪼그라든 통합당… 강남3구-용산 '핑크 외딴섬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077" y="2516286"/>
            <a:ext cx="9480722" cy="321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60320" y="1341119"/>
            <a:ext cx="7132320" cy="1046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선거의 최대 변수 및 최대 </a:t>
            </a:r>
            <a:r>
              <a:rPr lang="ko-KR" altLang="en-US" sz="2800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접전지</a:t>
            </a:r>
            <a:r>
              <a:rPr lang="ko-KR" altLang="en-US" sz="28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endParaRPr lang="en-US" altLang="ko-KR" sz="28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en-US" altLang="ko-KR" sz="340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‘</a:t>
            </a:r>
            <a:r>
              <a:rPr lang="ko-KR" altLang="en-US" sz="340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서울시</a:t>
            </a:r>
            <a:r>
              <a:rPr lang="en-US" altLang="ko-KR" sz="340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’</a:t>
            </a:r>
            <a:endParaRPr lang="ko-KR" altLang="en-US" sz="340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9" name="사다리꼴 18"/>
          <p:cNvSpPr/>
          <p:nvPr/>
        </p:nvSpPr>
        <p:spPr>
          <a:xfrm rot="10800000">
            <a:off x="634587" y="149120"/>
            <a:ext cx="1706882" cy="505691"/>
          </a:xfrm>
          <a:prstGeom prst="trapezoid">
            <a:avLst>
              <a:gd name="adj" fmla="val 71429"/>
            </a:avLst>
          </a:prstGeom>
          <a:solidFill>
            <a:srgbClr val="88CF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0" name="TextBox 19"/>
          <p:cNvSpPr txBox="1"/>
          <p:nvPr/>
        </p:nvSpPr>
        <p:spPr>
          <a:xfrm>
            <a:off x="1086199" y="121922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4700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1D5D35-CAB3-4D41-9A14-9CB8A26255BA}"/>
              </a:ext>
            </a:extLst>
          </p:cNvPr>
          <p:cNvSpPr/>
          <p:nvPr/>
        </p:nvSpPr>
        <p:spPr>
          <a:xfrm>
            <a:off x="705199" y="2666663"/>
            <a:ext cx="116379" cy="712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AC613E-F311-4A3E-8861-9A973AC0605F}"/>
              </a:ext>
            </a:extLst>
          </p:cNvPr>
          <p:cNvSpPr txBox="1"/>
          <p:nvPr/>
        </p:nvSpPr>
        <p:spPr>
          <a:xfrm>
            <a:off x="854828" y="2467156"/>
            <a:ext cx="17290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컨텐츠</a:t>
            </a:r>
            <a:endParaRPr lang="en-US" altLang="ko-KR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INDEX</a:t>
            </a:r>
            <a:endParaRPr lang="ko-KR" altLang="en-US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6690E1-5F79-48DD-8016-FA1BB9128C48}"/>
              </a:ext>
            </a:extLst>
          </p:cNvPr>
          <p:cNvSpPr txBox="1"/>
          <p:nvPr/>
        </p:nvSpPr>
        <p:spPr>
          <a:xfrm>
            <a:off x="8130259" y="1882997"/>
            <a:ext cx="384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수행절차 </a:t>
            </a:r>
            <a:r>
              <a:rPr lang="en-US" altLang="ko-KR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&amp; </a:t>
            </a:r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방법</a:t>
            </a:r>
            <a:endParaRPr lang="en-US" altLang="ko-KR" sz="28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10B2C89-FF32-467C-848A-2756A033115B}"/>
              </a:ext>
            </a:extLst>
          </p:cNvPr>
          <p:cNvSpPr/>
          <p:nvPr/>
        </p:nvSpPr>
        <p:spPr>
          <a:xfrm>
            <a:off x="-29034" y="0"/>
            <a:ext cx="12221033" cy="6858000"/>
          </a:xfrm>
          <a:prstGeom prst="rect">
            <a:avLst/>
          </a:prstGeom>
          <a:solidFill>
            <a:srgbClr val="88C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" name="직사각형 2"/>
          <p:cNvSpPr/>
          <p:nvPr/>
        </p:nvSpPr>
        <p:spPr>
          <a:xfrm>
            <a:off x="656710" y="167641"/>
            <a:ext cx="11139052" cy="6355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040" y="494382"/>
            <a:ext cx="6483922" cy="189607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5518" y="2642771"/>
            <a:ext cx="6450713" cy="1628775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0280" y="4608367"/>
            <a:ext cx="6364731" cy="1914354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834128" y="1986173"/>
            <a:ext cx="443891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“	</a:t>
            </a:r>
          </a:p>
          <a:p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</a:p>
          <a:p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	  	 	  ”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14073" y="2238419"/>
            <a:ext cx="3714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총선 최대의 </a:t>
            </a:r>
            <a:r>
              <a:rPr lang="ko-KR" altLang="en-US" sz="2400" dirty="0" err="1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승부처</a:t>
            </a:r>
            <a:r>
              <a:rPr lang="ko-KR" altLang="en-US" sz="24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서울시</a:t>
            </a:r>
            <a:endParaRPr lang="en-US" altLang="ko-KR" sz="24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sz="24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24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가장 많은 여론과 의견을 제공</a:t>
            </a:r>
            <a:endParaRPr lang="en-US" altLang="ko-KR" sz="24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064" name="Picture 16" descr="Red arrow illustration, Arrow Icon, Arrow Right transparent ...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411537" y="3155926"/>
            <a:ext cx="950569" cy="155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/>
          <p:cNvSpPr txBox="1"/>
          <p:nvPr/>
        </p:nvSpPr>
        <p:spPr>
          <a:xfrm>
            <a:off x="1162399" y="4486447"/>
            <a:ext cx="3572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7F7F7F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분석에 용이</a:t>
            </a:r>
            <a:endParaRPr lang="en-US" altLang="ko-KR" sz="2400" dirty="0">
              <a:solidFill>
                <a:srgbClr val="7F7F7F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7F7F7F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향후 모델 활용에 유용  </a:t>
            </a:r>
          </a:p>
        </p:txBody>
      </p:sp>
      <p:pic>
        <p:nvPicPr>
          <p:cNvPr id="70" name="그림 5">
            <a:extLst>
              <a:ext uri="{FF2B5EF4-FFF2-40B4-BE49-F238E27FC236}">
                <a16:creationId xmlns:a16="http://schemas.microsoft.com/office/drawing/2014/main" id="{DA0D4621-4D96-4FF7-B925-90662ED9EDC0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702" y="674689"/>
            <a:ext cx="215900" cy="5508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381712" y="1204201"/>
            <a:ext cx="3714905" cy="49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주제 및 목적 </a:t>
            </a:r>
            <a:endParaRPr lang="en-US" altLang="ko-KR" sz="26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53874" y="1246640"/>
            <a:ext cx="50492" cy="37909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4" name="사다리꼴 23"/>
          <p:cNvSpPr/>
          <p:nvPr/>
        </p:nvSpPr>
        <p:spPr>
          <a:xfrm rot="10800000">
            <a:off x="634587" y="149120"/>
            <a:ext cx="1706882" cy="505691"/>
          </a:xfrm>
          <a:prstGeom prst="trapezoid">
            <a:avLst>
              <a:gd name="adj" fmla="val 71429"/>
            </a:avLst>
          </a:prstGeom>
          <a:solidFill>
            <a:srgbClr val="88CF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5" name="TextBox 24"/>
          <p:cNvSpPr txBox="1"/>
          <p:nvPr/>
        </p:nvSpPr>
        <p:spPr>
          <a:xfrm>
            <a:off x="1086199" y="121922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55468" y="568407"/>
            <a:ext cx="303276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배경</a:t>
            </a:r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5918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B10B2C89-FF32-467C-848A-2756A033115B}"/>
              </a:ext>
            </a:extLst>
          </p:cNvPr>
          <p:cNvSpPr/>
          <p:nvPr/>
        </p:nvSpPr>
        <p:spPr>
          <a:xfrm>
            <a:off x="-29034" y="0"/>
            <a:ext cx="12221033" cy="6858000"/>
          </a:xfrm>
          <a:prstGeom prst="rect">
            <a:avLst/>
          </a:prstGeom>
          <a:solidFill>
            <a:srgbClr val="88C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" name="사각형 설명선 1"/>
          <p:cNvSpPr/>
          <p:nvPr/>
        </p:nvSpPr>
        <p:spPr>
          <a:xfrm>
            <a:off x="649825" y="149119"/>
            <a:ext cx="10978293" cy="5363407"/>
          </a:xfrm>
          <a:prstGeom prst="wedgeRectCallout">
            <a:avLst>
              <a:gd name="adj1" fmla="val -49628"/>
              <a:gd name="adj2" fmla="val 6907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55468" y="568407"/>
            <a:ext cx="303276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배경</a:t>
            </a:r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81712" y="1204201"/>
            <a:ext cx="3714905" cy="49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주제 및 목적 </a:t>
            </a:r>
            <a:endParaRPr lang="en-US" altLang="ko-KR" sz="26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53874" y="1246640"/>
            <a:ext cx="50492" cy="37909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2" name="TextBox 21"/>
          <p:cNvSpPr txBox="1"/>
          <p:nvPr/>
        </p:nvSpPr>
        <p:spPr>
          <a:xfrm>
            <a:off x="1055719" y="121922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7" name="사다리꼴 46"/>
          <p:cNvSpPr/>
          <p:nvPr/>
        </p:nvSpPr>
        <p:spPr>
          <a:xfrm rot="10800000">
            <a:off x="634587" y="149120"/>
            <a:ext cx="1706882" cy="505691"/>
          </a:xfrm>
          <a:prstGeom prst="trapezoid">
            <a:avLst>
              <a:gd name="adj" fmla="val 71429"/>
            </a:avLst>
          </a:prstGeom>
          <a:solidFill>
            <a:srgbClr val="88CF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48" name="TextBox 47"/>
          <p:cNvSpPr txBox="1"/>
          <p:nvPr/>
        </p:nvSpPr>
        <p:spPr>
          <a:xfrm>
            <a:off x="1086199" y="121922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9398" y="1704583"/>
            <a:ext cx="1133099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dirty="0">
                <a:latin typeface="HY견고딕" panose="02030600000101010101" pitchFamily="18" charset="-127"/>
                <a:ea typeface="HY견고딕" panose="02030600000101010101" pitchFamily="18" charset="-127"/>
              </a:rPr>
              <a:t>“</a:t>
            </a:r>
          </a:p>
          <a:p>
            <a:endParaRPr lang="en-US" altLang="ko-KR" sz="7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7000" dirty="0">
                <a:latin typeface="HY견고딕" panose="02030600000101010101" pitchFamily="18" charset="-127"/>
                <a:ea typeface="HY견고딕" panose="02030600000101010101" pitchFamily="18" charset="-127"/>
              </a:rPr>
              <a:t>											”</a:t>
            </a:r>
            <a:endParaRPr lang="ko-KR" altLang="en-US" sz="7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06580" y="2408414"/>
            <a:ext cx="8815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국회의원의 정보 및 의정활동을 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ctr"/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한눈에 볼 수 있도록 웹 페이지를 작성하여 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algn="r"/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편리한 정보 </a:t>
            </a:r>
            <a:r>
              <a:rPr lang="ko-KR" altLang="en-US" sz="3200" dirty="0" err="1">
                <a:solidFill>
                  <a:schemeClr val="bg2">
                    <a:lumMod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접근성</a:t>
            </a:r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제공 </a:t>
            </a:r>
            <a:endParaRPr lang="en-US" altLang="ko-KR" sz="3200" dirty="0">
              <a:solidFill>
                <a:schemeClr val="bg2">
                  <a:lumMod val="2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2927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766690E1-5F79-48DD-8016-FA1BB9128C48}"/>
              </a:ext>
            </a:extLst>
          </p:cNvPr>
          <p:cNvSpPr txBox="1"/>
          <p:nvPr/>
        </p:nvSpPr>
        <p:spPr>
          <a:xfrm>
            <a:off x="8130259" y="1882997"/>
            <a:ext cx="384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수행절차 </a:t>
            </a:r>
            <a:r>
              <a:rPr lang="en-US" altLang="ko-KR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&amp; </a:t>
            </a:r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방법</a:t>
            </a:r>
            <a:endParaRPr lang="en-US" altLang="ko-KR" sz="28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10B2C89-FF32-467C-848A-2756A033115B}"/>
              </a:ext>
            </a:extLst>
          </p:cNvPr>
          <p:cNvSpPr/>
          <p:nvPr/>
        </p:nvSpPr>
        <p:spPr>
          <a:xfrm>
            <a:off x="-29034" y="0"/>
            <a:ext cx="12221033" cy="6858000"/>
          </a:xfrm>
          <a:prstGeom prst="rect">
            <a:avLst/>
          </a:prstGeom>
          <a:solidFill>
            <a:srgbClr val="88C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" name="직사각형 2"/>
          <p:cNvSpPr/>
          <p:nvPr/>
        </p:nvSpPr>
        <p:spPr>
          <a:xfrm>
            <a:off x="656710" y="167641"/>
            <a:ext cx="11139052" cy="6355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19" name="TextBox 18"/>
          <p:cNvSpPr txBox="1"/>
          <p:nvPr/>
        </p:nvSpPr>
        <p:spPr>
          <a:xfrm>
            <a:off x="1381712" y="1204201"/>
            <a:ext cx="3714905" cy="49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주제 및 목적 </a:t>
            </a:r>
            <a:endParaRPr lang="en-US" altLang="ko-KR" sz="26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53874" y="1246640"/>
            <a:ext cx="50492" cy="37909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4" name="사다리꼴 23"/>
          <p:cNvSpPr/>
          <p:nvPr/>
        </p:nvSpPr>
        <p:spPr>
          <a:xfrm rot="10800000">
            <a:off x="634587" y="149120"/>
            <a:ext cx="1706882" cy="505691"/>
          </a:xfrm>
          <a:prstGeom prst="trapezoid">
            <a:avLst>
              <a:gd name="adj" fmla="val 71429"/>
            </a:avLst>
          </a:prstGeom>
          <a:solidFill>
            <a:srgbClr val="88CF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5" name="TextBox 24"/>
          <p:cNvSpPr txBox="1"/>
          <p:nvPr/>
        </p:nvSpPr>
        <p:spPr>
          <a:xfrm>
            <a:off x="1086199" y="121922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55468" y="568407"/>
            <a:ext cx="303276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배경</a:t>
            </a:r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6715495" y="1233965"/>
            <a:ext cx="4988825" cy="4270199"/>
            <a:chOff x="5852160" y="1142957"/>
            <a:chExt cx="5852160" cy="4373880"/>
          </a:xfrm>
        </p:grpSpPr>
        <p:pic>
          <p:nvPicPr>
            <p:cNvPr id="5122" name="Picture 2" descr="Digital device mockup Free Psd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6" t="17307" r="9983" b="19517"/>
            <a:stretch/>
          </p:blipFill>
          <p:spPr bwMode="auto">
            <a:xfrm>
              <a:off x="5852160" y="1142957"/>
              <a:ext cx="5852160" cy="4373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5058" y="1610490"/>
              <a:ext cx="4479662" cy="3312030"/>
            </a:xfrm>
            <a:prstGeom prst="rect">
              <a:avLst/>
            </a:prstGeom>
          </p:spPr>
        </p:pic>
      </p:grpSp>
      <p:sp>
        <p:nvSpPr>
          <p:cNvPr id="33" name="TextBox 32"/>
          <p:cNvSpPr txBox="1"/>
          <p:nvPr/>
        </p:nvSpPr>
        <p:spPr>
          <a:xfrm>
            <a:off x="6730840" y="918820"/>
            <a:ext cx="5155883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&lt; </a:t>
            </a:r>
            <a:r>
              <a:rPr lang="ko-KR" altLang="en-US" sz="220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웹사이트 업로드</a:t>
            </a:r>
            <a:r>
              <a:rPr lang="en-US" altLang="ko-KR" sz="220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&gt;</a:t>
            </a:r>
            <a:endParaRPr lang="ko-KR" altLang="en-US" sz="220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2499362" y="1961360"/>
            <a:ext cx="0" cy="5232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124323" y="2004231"/>
            <a:ext cx="1509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공약 이행도</a:t>
            </a:r>
          </a:p>
        </p:txBody>
      </p:sp>
      <p:cxnSp>
        <p:nvCxnSpPr>
          <p:cNvPr id="40" name="직선 연결선 39"/>
          <p:cNvCxnSpPr/>
          <p:nvPr/>
        </p:nvCxnSpPr>
        <p:spPr>
          <a:xfrm>
            <a:off x="2499362" y="2662595"/>
            <a:ext cx="0" cy="5232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80483" y="2705466"/>
            <a:ext cx="1753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대표 발의안수</a:t>
            </a:r>
          </a:p>
        </p:txBody>
      </p:sp>
      <p:cxnSp>
        <p:nvCxnSpPr>
          <p:cNvPr id="43" name="직선 연결선 42"/>
          <p:cNvCxnSpPr/>
          <p:nvPr/>
        </p:nvCxnSpPr>
        <p:spPr>
          <a:xfrm>
            <a:off x="2499362" y="3363831"/>
            <a:ext cx="0" cy="5232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124323" y="3406702"/>
            <a:ext cx="1509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민원 반영도</a:t>
            </a:r>
          </a:p>
        </p:txBody>
      </p:sp>
      <p:cxnSp>
        <p:nvCxnSpPr>
          <p:cNvPr id="45" name="직선 연결선 44"/>
          <p:cNvCxnSpPr/>
          <p:nvPr/>
        </p:nvCxnSpPr>
        <p:spPr>
          <a:xfrm>
            <a:off x="2499362" y="4065066"/>
            <a:ext cx="0" cy="5232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124323" y="4107938"/>
            <a:ext cx="1509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회의 참여도</a:t>
            </a:r>
          </a:p>
        </p:txBody>
      </p:sp>
      <p:cxnSp>
        <p:nvCxnSpPr>
          <p:cNvPr id="47" name="직선 연결선 46"/>
          <p:cNvCxnSpPr/>
          <p:nvPr/>
        </p:nvCxnSpPr>
        <p:spPr>
          <a:xfrm>
            <a:off x="2499362" y="4690993"/>
            <a:ext cx="0" cy="5232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086199" y="4733864"/>
            <a:ext cx="1413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관련기사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긍부정여부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4342015" y="3134793"/>
            <a:ext cx="1784350" cy="91875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801" dirty="0">
                <a:solidFill>
                  <a:schemeClr val="tx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Modeling</a:t>
            </a:r>
            <a:endParaRPr lang="ko-KR" altLang="en-US" sz="1801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cxnSp>
        <p:nvCxnSpPr>
          <p:cNvPr id="54" name="구부러진 연결선 53"/>
          <p:cNvCxnSpPr>
            <a:stCxn id="37" idx="3"/>
            <a:endCxn id="49" idx="1"/>
          </p:cNvCxnSpPr>
          <p:nvPr/>
        </p:nvCxnSpPr>
        <p:spPr>
          <a:xfrm>
            <a:off x="2633740" y="2204286"/>
            <a:ext cx="1708275" cy="1389886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구부러진 연결선 55"/>
          <p:cNvCxnSpPr>
            <a:stCxn id="41" idx="3"/>
            <a:endCxn id="49" idx="1"/>
          </p:cNvCxnSpPr>
          <p:nvPr/>
        </p:nvCxnSpPr>
        <p:spPr>
          <a:xfrm>
            <a:off x="2633740" y="2905521"/>
            <a:ext cx="1708275" cy="688651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구부러진 연결선 57"/>
          <p:cNvCxnSpPr>
            <a:stCxn id="44" idx="3"/>
            <a:endCxn id="49" idx="1"/>
          </p:cNvCxnSpPr>
          <p:nvPr/>
        </p:nvCxnSpPr>
        <p:spPr>
          <a:xfrm flipV="1">
            <a:off x="2633740" y="3594172"/>
            <a:ext cx="1708275" cy="12585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구부러진 연결선 59"/>
          <p:cNvCxnSpPr>
            <a:stCxn id="46" idx="3"/>
            <a:endCxn id="49" idx="1"/>
          </p:cNvCxnSpPr>
          <p:nvPr/>
        </p:nvCxnSpPr>
        <p:spPr>
          <a:xfrm flipV="1">
            <a:off x="2633740" y="3594172"/>
            <a:ext cx="1708275" cy="713821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0" name="구부러진 연결선 5119"/>
          <p:cNvCxnSpPr>
            <a:endCxn id="49" idx="1"/>
          </p:cNvCxnSpPr>
          <p:nvPr/>
        </p:nvCxnSpPr>
        <p:spPr>
          <a:xfrm flipV="1">
            <a:off x="2633740" y="3594172"/>
            <a:ext cx="1708275" cy="1329763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16" descr="Red arrow illustration, Arrow Icon, Arrow Right transparent ...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296" y="2774927"/>
            <a:ext cx="950569" cy="155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92828" y="5619135"/>
            <a:ext cx="10084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  	</a:t>
            </a:r>
            <a:r>
              <a:rPr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연구결과를 웹 서비스로 제공하는 것이 목적        </a:t>
            </a:r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]</a:t>
            </a:r>
            <a:endParaRPr lang="ko-KR" altLang="en-US" sz="3200" dirty="0">
              <a:solidFill>
                <a:schemeClr val="tx1">
                  <a:lumMod val="50000"/>
                  <a:lumOff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9114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1D5D35-CAB3-4D41-9A14-9CB8A26255BA}"/>
              </a:ext>
            </a:extLst>
          </p:cNvPr>
          <p:cNvSpPr/>
          <p:nvPr/>
        </p:nvSpPr>
        <p:spPr>
          <a:xfrm>
            <a:off x="705199" y="2666663"/>
            <a:ext cx="116379" cy="712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AC613E-F311-4A3E-8861-9A973AC0605F}"/>
              </a:ext>
            </a:extLst>
          </p:cNvPr>
          <p:cNvSpPr txBox="1"/>
          <p:nvPr/>
        </p:nvSpPr>
        <p:spPr>
          <a:xfrm>
            <a:off x="854828" y="2467156"/>
            <a:ext cx="17290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컨텐츠</a:t>
            </a:r>
            <a:endParaRPr lang="en-US" altLang="ko-KR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INDEX</a:t>
            </a:r>
            <a:endParaRPr lang="ko-KR" altLang="en-US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6690E1-5F79-48DD-8016-FA1BB9128C48}"/>
              </a:ext>
            </a:extLst>
          </p:cNvPr>
          <p:cNvSpPr txBox="1"/>
          <p:nvPr/>
        </p:nvSpPr>
        <p:spPr>
          <a:xfrm>
            <a:off x="8130259" y="1882997"/>
            <a:ext cx="384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수행절차 </a:t>
            </a:r>
            <a:r>
              <a:rPr lang="en-US" altLang="ko-KR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&amp; </a:t>
            </a:r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방법</a:t>
            </a:r>
            <a:endParaRPr lang="en-US" altLang="ko-KR" sz="28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10B2C89-FF32-467C-848A-2756A033115B}"/>
              </a:ext>
            </a:extLst>
          </p:cNvPr>
          <p:cNvSpPr/>
          <p:nvPr/>
        </p:nvSpPr>
        <p:spPr>
          <a:xfrm>
            <a:off x="-29034" y="0"/>
            <a:ext cx="12221033" cy="6858000"/>
          </a:xfrm>
          <a:prstGeom prst="rect">
            <a:avLst/>
          </a:prstGeom>
          <a:solidFill>
            <a:srgbClr val="88C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" name="직사각형 2"/>
          <p:cNvSpPr/>
          <p:nvPr/>
        </p:nvSpPr>
        <p:spPr>
          <a:xfrm>
            <a:off x="656710" y="160972"/>
            <a:ext cx="11139052" cy="6355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4" name="TextBox 3"/>
          <p:cNvSpPr txBox="1"/>
          <p:nvPr/>
        </p:nvSpPr>
        <p:spPr>
          <a:xfrm>
            <a:off x="1155468" y="568407"/>
            <a:ext cx="303276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배경</a:t>
            </a:r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70" name="그림 5">
            <a:extLst>
              <a:ext uri="{FF2B5EF4-FFF2-40B4-BE49-F238E27FC236}">
                <a16:creationId xmlns:a16="http://schemas.microsoft.com/office/drawing/2014/main" id="{DA0D4621-4D96-4FF7-B925-90662ED9EDC0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334" y="674689"/>
            <a:ext cx="215900" cy="5508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381712" y="1204201"/>
            <a:ext cx="3714905" cy="49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개요</a:t>
            </a:r>
            <a:endParaRPr lang="en-US" altLang="ko-KR" sz="26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53874" y="1246640"/>
            <a:ext cx="50492" cy="37909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2" name="TextBox 21"/>
          <p:cNvSpPr txBox="1"/>
          <p:nvPr/>
        </p:nvSpPr>
        <p:spPr>
          <a:xfrm>
            <a:off x="1055719" y="121922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41469" y="5353071"/>
            <a:ext cx="21271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[</a:t>
            </a:r>
            <a:r>
              <a:rPr lang="ko-KR" alt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개발환경</a:t>
            </a:r>
            <a:r>
              <a:rPr lang="en-US" altLang="ko-KR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]</a:t>
            </a:r>
            <a:endParaRPr lang="ko-KR" altLang="en-US" sz="2500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51530" y="1220740"/>
            <a:ext cx="1954274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[</a:t>
            </a:r>
            <a:r>
              <a:rPr lang="ko-KR" altLang="en-US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</a:t>
            </a:r>
            <a:r>
              <a:rPr lang="ko-KR" altLang="en-US" sz="2201" dirty="0" err="1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컨셉</a:t>
            </a:r>
            <a:r>
              <a:rPr lang="en-US" altLang="ko-KR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]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421522" y="3661126"/>
            <a:ext cx="541995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9" indent="-342909">
              <a:buFontTx/>
              <a:buChar char="-"/>
            </a:pPr>
            <a:r>
              <a:rPr lang="ko-KR" altLang="en-US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자연어 학습</a:t>
            </a:r>
            <a:r>
              <a:rPr lang="en-US" altLang="ko-KR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(NLP)</a:t>
            </a:r>
            <a:r>
              <a:rPr lang="ko-KR" altLang="en-US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을 통한 텍스트 데이터 감성분석</a:t>
            </a:r>
            <a:endParaRPr lang="en-US" altLang="ko-KR" sz="19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9" indent="-342909">
              <a:buFontTx/>
              <a:buChar char="-"/>
            </a:pPr>
            <a:r>
              <a:rPr lang="ko-KR" altLang="en-US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차기 총선 출마의원 당락여부 분석간 </a:t>
            </a:r>
            <a:r>
              <a:rPr lang="en-US" altLang="ko-KR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Feature Engineering, </a:t>
            </a:r>
            <a:r>
              <a:rPr lang="ko-KR" altLang="en-US" sz="1900" dirty="0" err="1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로지스틱</a:t>
            </a:r>
            <a:r>
              <a:rPr lang="ko-KR" altLang="en-US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회귀분석 적용</a:t>
            </a:r>
            <a:endParaRPr lang="en-US" altLang="ko-KR" sz="19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9" indent="-342909">
              <a:buFontTx/>
              <a:buChar char="-"/>
            </a:pPr>
            <a:r>
              <a:rPr lang="ko-KR" altLang="en-US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문맥 속 키워드 워드 </a:t>
            </a:r>
            <a:r>
              <a:rPr lang="ko-KR" altLang="en-US" sz="1900" dirty="0" err="1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클라우드</a:t>
            </a:r>
            <a:r>
              <a:rPr lang="ko-KR" altLang="en-US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구현    </a:t>
            </a:r>
            <a:r>
              <a:rPr lang="en-US" altLang="ko-KR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</a:t>
            </a:r>
          </a:p>
          <a:p>
            <a:pPr marL="342909" indent="-342909">
              <a:buFontTx/>
              <a:buChar char="-"/>
            </a:pPr>
            <a:r>
              <a:rPr lang="ko-KR" altLang="en-US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키워드 도출간 비지도 학습</a:t>
            </a:r>
            <a:r>
              <a:rPr lang="en-US" altLang="ko-KR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(k-means) </a:t>
            </a:r>
            <a:r>
              <a:rPr lang="ko-KR" altLang="en-US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적용 </a:t>
            </a:r>
            <a:endParaRPr lang="en-US" altLang="ko-KR" sz="19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9" indent="-342909">
              <a:buFontTx/>
              <a:buChar char="-"/>
            </a:pPr>
            <a:r>
              <a:rPr lang="ko-KR" altLang="en-US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웹 </a:t>
            </a:r>
            <a:r>
              <a:rPr lang="ko-KR" altLang="en-US" sz="1900" dirty="0" err="1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크롤링</a:t>
            </a:r>
            <a:r>
              <a:rPr lang="ko-KR" altLang="en-US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간 기능적 자동화 테스트 도구 사용  </a:t>
            </a:r>
            <a:endParaRPr lang="en-US" altLang="ko-KR" sz="19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0248" name="Picture 8" descr="Integrating Google Colaboratory into Your Machine Learning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008" y="1625731"/>
            <a:ext cx="3160889" cy="164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Selenium Test Example | YEON Blo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010" y="3391973"/>
            <a:ext cx="1254720" cy="159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Oracle SQL Developer - Download [361 MB]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0" t="18736" r="21610" b="19522"/>
          <a:stretch/>
        </p:blipFill>
        <p:spPr bwMode="auto">
          <a:xfrm>
            <a:off x="4592435" y="1903335"/>
            <a:ext cx="1522437" cy="325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Wix - 한국어 가입자 100만 돌파 기념 50% 할인 이벤트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2" t="5981" r="20839" b="5302"/>
          <a:stretch/>
        </p:blipFill>
        <p:spPr bwMode="auto">
          <a:xfrm>
            <a:off x="2955593" y="3387210"/>
            <a:ext cx="1349689" cy="160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사다리꼴 46"/>
          <p:cNvSpPr/>
          <p:nvPr/>
        </p:nvSpPr>
        <p:spPr>
          <a:xfrm rot="10800000">
            <a:off x="634587" y="149120"/>
            <a:ext cx="1706882" cy="505691"/>
          </a:xfrm>
          <a:prstGeom prst="trapezoid">
            <a:avLst>
              <a:gd name="adj" fmla="val 71429"/>
            </a:avLst>
          </a:prstGeom>
          <a:solidFill>
            <a:srgbClr val="88CF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48" name="TextBox 47"/>
          <p:cNvSpPr txBox="1"/>
          <p:nvPr/>
        </p:nvSpPr>
        <p:spPr>
          <a:xfrm>
            <a:off x="1086199" y="121922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351530" y="3099525"/>
            <a:ext cx="2213353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[</a:t>
            </a:r>
            <a:r>
              <a:rPr lang="ko-KR" altLang="en-US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훈련내용 연관성 </a:t>
            </a:r>
            <a:r>
              <a:rPr lang="en-US" altLang="ko-KR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]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438453" y="1683754"/>
            <a:ext cx="541995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서울시 국회의원에 대하여 제공되는 지표 및 관련 데이터를 수집하여 가공</a:t>
            </a:r>
            <a:r>
              <a:rPr lang="en-US" altLang="ko-KR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자체적 모델링을 거쳐 특정 의원에 </a:t>
            </a:r>
            <a:endParaRPr lang="en-US" altLang="ko-KR" sz="19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대한 정보를 수요로 하는 대상에게 </a:t>
            </a:r>
            <a:r>
              <a:rPr lang="en-US" altLang="ko-KR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EDA </a:t>
            </a:r>
            <a:r>
              <a:rPr lang="ko-KR" altLang="en-US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결과 및 시각화 </a:t>
            </a:r>
            <a:endParaRPr lang="en-US" altLang="ko-KR" sz="19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자료를 간략한 웹 페이지의 형태로 제공     </a:t>
            </a:r>
            <a:endParaRPr lang="en-US" altLang="ko-KR" sz="19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3870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3147</TotalTime>
  <Words>3482</Words>
  <Application>Microsoft Office PowerPoint</Application>
  <PresentationFormat>와이드스크린</PresentationFormat>
  <Paragraphs>640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20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47" baseType="lpstr">
      <vt:lpstr>Bauhaus 93</vt:lpstr>
      <vt:lpstr>KBIZ한마음고딕 R</vt:lpstr>
      <vt:lpstr>KoPubWorld돋움체 Medium</vt:lpstr>
      <vt:lpstr>Arial</vt:lpstr>
      <vt:lpstr>나눔스퀘어_ac ExtraBold</vt:lpstr>
      <vt:lpstr>Franklin Gothic Heavy</vt:lpstr>
      <vt:lpstr>Lucida Console</vt:lpstr>
      <vt:lpstr>Noto Sans CJK KR Black (TTF)</vt:lpstr>
      <vt:lpstr>HY헤드라인M</vt:lpstr>
      <vt:lpstr>KoPub돋움체 Bold</vt:lpstr>
      <vt:lpstr>Wingdings</vt:lpstr>
      <vt:lpstr>HY견고딕</vt:lpstr>
      <vt:lpstr>Noto Sans CJK KR Black</vt:lpstr>
      <vt:lpstr>맑은 고딕</vt:lpstr>
      <vt:lpstr>나눔스퀘어 ExtraBold</vt:lpstr>
      <vt:lpstr>나눔스퀘어_ac Bold</vt:lpstr>
      <vt:lpstr>경기천년제목 Medium</vt:lpstr>
      <vt:lpstr>나눔고딕</vt:lpstr>
      <vt:lpstr>경기천년제목 Bold</vt:lpstr>
      <vt:lpstr>경기천년제목V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이현민</dc:creator>
  <cp:lastModifiedBy>이 혁재</cp:lastModifiedBy>
  <cp:revision>284</cp:revision>
  <cp:lastPrinted>2020-01-30T02:26:31Z</cp:lastPrinted>
  <dcterms:created xsi:type="dcterms:W3CDTF">2020-01-16T02:16:59Z</dcterms:created>
  <dcterms:modified xsi:type="dcterms:W3CDTF">2020-04-29T19:31:06Z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</Properties>
</file>